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0" r:id="rId1"/>
  </p:sldMasterIdLst>
  <p:notesMasterIdLst>
    <p:notesMasterId r:id="rId9"/>
  </p:notesMasterIdLst>
  <p:handoutMasterIdLst>
    <p:handoutMasterId r:id="rId10"/>
  </p:handoutMasterIdLst>
  <p:sldIdLst>
    <p:sldId id="299" r:id="rId2"/>
    <p:sldId id="278" r:id="rId3"/>
    <p:sldId id="291" r:id="rId4"/>
    <p:sldId id="294" r:id="rId5"/>
    <p:sldId id="296" r:id="rId6"/>
    <p:sldId id="298" r:id="rId7"/>
    <p:sldId id="297"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122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A685"/>
    <a:srgbClr val="7FA685"/>
    <a:srgbClr val="CA0000"/>
    <a:srgbClr val="00583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270" autoAdjust="0"/>
    <p:restoredTop sz="87617" autoAdjust="0"/>
  </p:normalViewPr>
  <p:slideViewPr>
    <p:cSldViewPr snapToGrid="0" snapToObjects="1">
      <p:cViewPr varScale="1">
        <p:scale>
          <a:sx n="114" d="100"/>
          <a:sy n="114" d="100"/>
        </p:scale>
        <p:origin x="472" y="176"/>
      </p:cViewPr>
      <p:guideLst>
        <p:guide orient="horz" pos="2160"/>
        <p:guide pos="1224"/>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varScale="1">
        <p:scale>
          <a:sx n="168" d="100"/>
          <a:sy n="168" d="100"/>
        </p:scale>
        <p:origin x="3344" y="2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B5D7B4AB-BB99-5A42-B696-5859070BA526}" type="datetimeFigureOut">
              <a:rPr lang="en-US" smtClean="0"/>
              <a:t>4/19/24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184C4B3-7EA6-D04C-8B77-2584186DB51C}" type="slidenum">
              <a:rPr lang="en-US" smtClean="0"/>
              <a:t>‹#›</a:t>
            </a:fld>
            <a:endParaRPr lang="en-US"/>
          </a:p>
        </p:txBody>
      </p:sp>
    </p:spTree>
    <p:extLst>
      <p:ext uri="{BB962C8B-B14F-4D97-AF65-F5344CB8AC3E}">
        <p14:creationId xmlns:p14="http://schemas.microsoft.com/office/powerpoint/2010/main" val="3747008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AC30B2-7F41-E240-BDBD-811720B017A2}" type="datetimeFigureOut">
              <a:rPr lang="en-US" smtClean="0"/>
              <a:t>4/19/24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1FC95A-C6E1-E641-AF42-9924F1645A8E}" type="slidenum">
              <a:rPr lang="en-US" smtClean="0"/>
              <a:t>‹#›</a:t>
            </a:fld>
            <a:endParaRPr lang="en-US"/>
          </a:p>
        </p:txBody>
      </p:sp>
    </p:spTree>
    <p:extLst>
      <p:ext uri="{BB962C8B-B14F-4D97-AF65-F5344CB8AC3E}">
        <p14:creationId xmlns:p14="http://schemas.microsoft.com/office/powerpoint/2010/main" val="3514036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To replace the logo with your unit logo, hold down the </a:t>
            </a:r>
            <a:r>
              <a:rPr lang="en-US" sz="1200" b="1" dirty="0"/>
              <a:t>CONTROL</a:t>
            </a:r>
            <a:r>
              <a:rPr lang="en-US" sz="1200" dirty="0"/>
              <a:t> key (or right click), then click on the logo. In the menu that appears, click </a:t>
            </a:r>
            <a:r>
              <a:rPr lang="en-US" sz="1200" b="1" dirty="0"/>
              <a:t>“Change Picture”</a:t>
            </a:r>
            <a:r>
              <a:rPr lang="en-US" sz="1200" dirty="0"/>
              <a:t> choose From file… and then navigate to your logo file on your computer. </a:t>
            </a:r>
          </a:p>
          <a:p>
            <a:r>
              <a:rPr lang="en-US" sz="1200" dirty="0"/>
              <a:t>Use the Green and Gold with reverse type version of your logo, the name should look like this - </a:t>
            </a:r>
            <a:r>
              <a:rPr lang="en-US" sz="1200" i="1" dirty="0"/>
              <a:t>“YOURDEPTNAME-GG-</a:t>
            </a:r>
            <a:r>
              <a:rPr lang="en-US" sz="1200" i="1" dirty="0" err="1"/>
              <a:t>Rvrs.png</a:t>
            </a:r>
            <a:r>
              <a:rPr lang="en-US" sz="1200" i="1" dirty="0"/>
              <a:t>”.  </a:t>
            </a:r>
            <a:r>
              <a:rPr lang="en-US" sz="1200" dirty="0"/>
              <a:t>To change the background photo go to the Design Tab, select Format background, for Fill select Picture, then click the insert button and navigate to the photo you want to use on your computer. More photos can be found on the UAA Photo Bank website - https://</a:t>
            </a:r>
            <a:r>
              <a:rPr lang="en-US" sz="1200" dirty="0" err="1"/>
              <a:t>uaaphotobank.smugmug.com</a:t>
            </a:r>
            <a:r>
              <a:rPr lang="en-US" sz="1200" dirty="0"/>
              <a:t>.</a:t>
            </a:r>
            <a:endParaRPr lang="en-US" dirty="0"/>
          </a:p>
        </p:txBody>
      </p:sp>
      <p:sp>
        <p:nvSpPr>
          <p:cNvPr id="4" name="Slide Number Placeholder 3"/>
          <p:cNvSpPr>
            <a:spLocks noGrp="1"/>
          </p:cNvSpPr>
          <p:nvPr>
            <p:ph type="sldNum" sz="quarter" idx="5"/>
          </p:nvPr>
        </p:nvSpPr>
        <p:spPr/>
        <p:txBody>
          <a:bodyPr/>
          <a:lstStyle/>
          <a:p>
            <a:fld id="{D21FC95A-C6E1-E641-AF42-9924F1645A8E}" type="slidenum">
              <a:rPr lang="en-US" smtClean="0"/>
              <a:t>2</a:t>
            </a:fld>
            <a:endParaRPr lang="en-US"/>
          </a:p>
        </p:txBody>
      </p:sp>
    </p:spTree>
    <p:extLst>
      <p:ext uri="{BB962C8B-B14F-4D97-AF65-F5344CB8AC3E}">
        <p14:creationId xmlns:p14="http://schemas.microsoft.com/office/powerpoint/2010/main" val="953486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21FC95A-C6E1-E641-AF42-9924F1645A8E}" type="slidenum">
              <a:rPr lang="en-US" smtClean="0"/>
              <a:t>3</a:t>
            </a:fld>
            <a:endParaRPr lang="en-US"/>
          </a:p>
        </p:txBody>
      </p:sp>
    </p:spTree>
    <p:extLst>
      <p:ext uri="{BB962C8B-B14F-4D97-AF65-F5344CB8AC3E}">
        <p14:creationId xmlns:p14="http://schemas.microsoft.com/office/powerpoint/2010/main" val="2830129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To replace the logo with your unit logo, hold down the </a:t>
            </a:r>
            <a:r>
              <a:rPr lang="en-US" sz="1200" b="1" dirty="0"/>
              <a:t>CONTROL</a:t>
            </a:r>
            <a:r>
              <a:rPr lang="en-US" sz="1200" dirty="0"/>
              <a:t> key (or right click), then click on the logo. In the menu that appears, click </a:t>
            </a:r>
            <a:r>
              <a:rPr lang="en-US" sz="1200" b="1" dirty="0"/>
              <a:t>“Change Picture”</a:t>
            </a:r>
            <a:r>
              <a:rPr lang="en-US" sz="1200" dirty="0"/>
              <a:t> choose From file… and then navigate to your logo file on your computer. </a:t>
            </a:r>
          </a:p>
          <a:p>
            <a:r>
              <a:rPr lang="en-US" sz="1200" dirty="0"/>
              <a:t>Use the Green and Gold with reverse type version of your logo, the name should look like this - </a:t>
            </a:r>
            <a:r>
              <a:rPr lang="en-US" sz="1200" i="1" dirty="0"/>
              <a:t>“YOURDEPTNAME-GG-</a:t>
            </a:r>
            <a:r>
              <a:rPr lang="en-US" sz="1200" i="1" dirty="0" err="1"/>
              <a:t>Rvrs.png</a:t>
            </a:r>
            <a:r>
              <a:rPr lang="en-US" sz="1200" i="1" dirty="0"/>
              <a:t>”.  </a:t>
            </a:r>
            <a:r>
              <a:rPr lang="en-US" sz="1200" dirty="0"/>
              <a:t>To change the background photo go to the Design Tab, select Format background, for Fill select Picture, then click the insert button and navigate to the photo you want to use on your computer. More photos can be found on the UAA Photo Bank website - https://</a:t>
            </a:r>
            <a:r>
              <a:rPr lang="en-US" sz="1200" dirty="0" err="1"/>
              <a:t>uaaphotobank.smugmug.com</a:t>
            </a:r>
            <a:r>
              <a:rPr lang="en-US" sz="1200" dirty="0"/>
              <a:t>.</a:t>
            </a:r>
            <a:endParaRPr lang="en-US" dirty="0"/>
          </a:p>
        </p:txBody>
      </p:sp>
      <p:sp>
        <p:nvSpPr>
          <p:cNvPr id="4" name="Slide Number Placeholder 3"/>
          <p:cNvSpPr>
            <a:spLocks noGrp="1"/>
          </p:cNvSpPr>
          <p:nvPr>
            <p:ph type="sldNum" sz="quarter" idx="5"/>
          </p:nvPr>
        </p:nvSpPr>
        <p:spPr/>
        <p:txBody>
          <a:bodyPr/>
          <a:lstStyle/>
          <a:p>
            <a:fld id="{D21FC95A-C6E1-E641-AF42-9924F1645A8E}" type="slidenum">
              <a:rPr lang="en-US" smtClean="0"/>
              <a:t>4</a:t>
            </a:fld>
            <a:endParaRPr lang="en-US"/>
          </a:p>
        </p:txBody>
      </p:sp>
    </p:spTree>
    <p:extLst>
      <p:ext uri="{BB962C8B-B14F-4D97-AF65-F5344CB8AC3E}">
        <p14:creationId xmlns:p14="http://schemas.microsoft.com/office/powerpoint/2010/main" val="14920194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To replace the logo with your unit logo, hold down the </a:t>
            </a:r>
            <a:r>
              <a:rPr lang="en-US" sz="1200" b="1" dirty="0"/>
              <a:t>CONTROL</a:t>
            </a:r>
            <a:r>
              <a:rPr lang="en-US" sz="1200" dirty="0"/>
              <a:t> key (or right click), then click on the logo. In the menu that appears, click </a:t>
            </a:r>
            <a:r>
              <a:rPr lang="en-US" sz="1200" b="1" dirty="0"/>
              <a:t>“Change Picture”</a:t>
            </a:r>
            <a:r>
              <a:rPr lang="en-US" sz="1200" dirty="0"/>
              <a:t> choose From file… and then navigate to your logo file on your computer. </a:t>
            </a:r>
          </a:p>
          <a:p>
            <a:r>
              <a:rPr lang="en-US" sz="1200" dirty="0"/>
              <a:t>Use the Green and Gold with reverse type version of your logo, the name should look like this - </a:t>
            </a:r>
            <a:r>
              <a:rPr lang="en-US" sz="1200" i="1" dirty="0"/>
              <a:t>“YOURDEPTNAME-GG-</a:t>
            </a:r>
            <a:r>
              <a:rPr lang="en-US" sz="1200" i="1" dirty="0" err="1"/>
              <a:t>Rvrs.png</a:t>
            </a:r>
            <a:r>
              <a:rPr lang="en-US" sz="1200" i="1" dirty="0"/>
              <a:t>”.  </a:t>
            </a:r>
            <a:r>
              <a:rPr lang="en-US" sz="1200" dirty="0"/>
              <a:t>To change the background photo go to the Design Tab, select Format background, for Fill select Picture, then click the insert button and navigate to the photo you want to use on your computer. More photos can be found on the UAA Photo Bank website - https://</a:t>
            </a:r>
            <a:r>
              <a:rPr lang="en-US" sz="1200" dirty="0" err="1"/>
              <a:t>uaaphotobank.smugmug.com</a:t>
            </a:r>
            <a:r>
              <a:rPr lang="en-US" sz="1200" dirty="0"/>
              <a:t>.</a:t>
            </a:r>
            <a:endParaRPr lang="en-US" dirty="0"/>
          </a:p>
        </p:txBody>
      </p:sp>
      <p:sp>
        <p:nvSpPr>
          <p:cNvPr id="4" name="Slide Number Placeholder 3"/>
          <p:cNvSpPr>
            <a:spLocks noGrp="1"/>
          </p:cNvSpPr>
          <p:nvPr>
            <p:ph type="sldNum" sz="quarter" idx="5"/>
          </p:nvPr>
        </p:nvSpPr>
        <p:spPr/>
        <p:txBody>
          <a:bodyPr/>
          <a:lstStyle/>
          <a:p>
            <a:fld id="{D21FC95A-C6E1-E641-AF42-9924F1645A8E}" type="slidenum">
              <a:rPr lang="en-US" smtClean="0"/>
              <a:t>5</a:t>
            </a:fld>
            <a:endParaRPr lang="en-US"/>
          </a:p>
        </p:txBody>
      </p:sp>
    </p:spTree>
    <p:extLst>
      <p:ext uri="{BB962C8B-B14F-4D97-AF65-F5344CB8AC3E}">
        <p14:creationId xmlns:p14="http://schemas.microsoft.com/office/powerpoint/2010/main" val="864932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To replace the logo with your unit logo, hold down the </a:t>
            </a:r>
            <a:r>
              <a:rPr lang="en-US" sz="1200" b="1" dirty="0"/>
              <a:t>CONTROL</a:t>
            </a:r>
            <a:r>
              <a:rPr lang="en-US" sz="1200" dirty="0"/>
              <a:t> key (or right click), then click on the logo. In the menu that appears, click </a:t>
            </a:r>
            <a:r>
              <a:rPr lang="en-US" sz="1200" b="1" dirty="0"/>
              <a:t>“Change Picture”</a:t>
            </a:r>
            <a:r>
              <a:rPr lang="en-US" sz="1200" dirty="0"/>
              <a:t> choose From file… and then navigate to your logo file on your computer. </a:t>
            </a:r>
          </a:p>
          <a:p>
            <a:r>
              <a:rPr lang="en-US" sz="1200" dirty="0"/>
              <a:t>Use the Green and Gold with reverse type version of your logo, the name should look like this - </a:t>
            </a:r>
            <a:r>
              <a:rPr lang="en-US" sz="1200" i="1" dirty="0"/>
              <a:t>“YOURDEPTNAME-GG-</a:t>
            </a:r>
            <a:r>
              <a:rPr lang="en-US" sz="1200" i="1" dirty="0" err="1"/>
              <a:t>Rvrs.png</a:t>
            </a:r>
            <a:r>
              <a:rPr lang="en-US" sz="1200" i="1" dirty="0"/>
              <a:t>”.  </a:t>
            </a:r>
            <a:r>
              <a:rPr lang="en-US" sz="1200" dirty="0"/>
              <a:t>To change the background photo go to the Design Tab, select Format background, for Fill select Picture, then click the insert button and navigate to the photo you want to use on your computer. More photos can be found on the UAA Photo Bank website - https://</a:t>
            </a:r>
            <a:r>
              <a:rPr lang="en-US" sz="1200" dirty="0" err="1"/>
              <a:t>uaaphotobank.smugmug.com</a:t>
            </a:r>
            <a:r>
              <a:rPr lang="en-US" sz="1200" dirty="0"/>
              <a:t>.</a:t>
            </a:r>
            <a:endParaRPr lang="en-US" dirty="0"/>
          </a:p>
        </p:txBody>
      </p:sp>
      <p:sp>
        <p:nvSpPr>
          <p:cNvPr id="4" name="Slide Number Placeholder 3"/>
          <p:cNvSpPr>
            <a:spLocks noGrp="1"/>
          </p:cNvSpPr>
          <p:nvPr>
            <p:ph type="sldNum" sz="quarter" idx="5"/>
          </p:nvPr>
        </p:nvSpPr>
        <p:spPr/>
        <p:txBody>
          <a:bodyPr/>
          <a:lstStyle/>
          <a:p>
            <a:fld id="{D21FC95A-C6E1-E641-AF42-9924F1645A8E}" type="slidenum">
              <a:rPr lang="en-US" smtClean="0"/>
              <a:t>6</a:t>
            </a:fld>
            <a:endParaRPr lang="en-US"/>
          </a:p>
        </p:txBody>
      </p:sp>
    </p:spTree>
    <p:extLst>
      <p:ext uri="{BB962C8B-B14F-4D97-AF65-F5344CB8AC3E}">
        <p14:creationId xmlns:p14="http://schemas.microsoft.com/office/powerpoint/2010/main" val="20353855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To replace the logo with your unit logo, hold down the </a:t>
            </a:r>
            <a:r>
              <a:rPr lang="en-US" sz="1200" b="1" dirty="0"/>
              <a:t>CONTROL</a:t>
            </a:r>
            <a:r>
              <a:rPr lang="en-US" sz="1200" dirty="0"/>
              <a:t> key (or right click), then click on the logo. In the menu that appears, click </a:t>
            </a:r>
            <a:r>
              <a:rPr lang="en-US" sz="1200" b="1" dirty="0"/>
              <a:t>“Change Picture”</a:t>
            </a:r>
            <a:r>
              <a:rPr lang="en-US" sz="1200" dirty="0"/>
              <a:t> choose From file… and then navigate to your logo file on your computer. </a:t>
            </a:r>
          </a:p>
          <a:p>
            <a:r>
              <a:rPr lang="en-US" sz="1200" dirty="0"/>
              <a:t>Use the Green and Gold with reverse type version of your logo, the name should look like this - </a:t>
            </a:r>
            <a:r>
              <a:rPr lang="en-US" sz="1200" i="1" dirty="0"/>
              <a:t>“YOURDEPTNAME-GG-</a:t>
            </a:r>
            <a:r>
              <a:rPr lang="en-US" sz="1200" i="1" dirty="0" err="1"/>
              <a:t>Rvrs.png</a:t>
            </a:r>
            <a:r>
              <a:rPr lang="en-US" sz="1200" i="1" dirty="0"/>
              <a:t>”.  </a:t>
            </a:r>
            <a:r>
              <a:rPr lang="en-US" sz="1200" dirty="0"/>
              <a:t>To change the background photo go to the Design Tab, select Format background, for Fill select Picture, then click the insert button and navigate to the photo you want to use on your computer. More photos can be found on the UAA Photo Bank website - https://</a:t>
            </a:r>
            <a:r>
              <a:rPr lang="en-US" sz="1200" dirty="0" err="1"/>
              <a:t>uaaphotobank.smugmug.com</a:t>
            </a:r>
            <a:r>
              <a:rPr lang="en-US" sz="1200" dirty="0"/>
              <a:t>.</a:t>
            </a:r>
            <a:endParaRPr lang="en-US" dirty="0"/>
          </a:p>
        </p:txBody>
      </p:sp>
      <p:sp>
        <p:nvSpPr>
          <p:cNvPr id="4" name="Slide Number Placeholder 3"/>
          <p:cNvSpPr>
            <a:spLocks noGrp="1"/>
          </p:cNvSpPr>
          <p:nvPr>
            <p:ph type="sldNum" sz="quarter" idx="5"/>
          </p:nvPr>
        </p:nvSpPr>
        <p:spPr/>
        <p:txBody>
          <a:bodyPr/>
          <a:lstStyle/>
          <a:p>
            <a:fld id="{D21FC95A-C6E1-E641-AF42-9924F1645A8E}" type="slidenum">
              <a:rPr lang="en-US" smtClean="0"/>
              <a:t>7</a:t>
            </a:fld>
            <a:endParaRPr lang="en-US"/>
          </a:p>
        </p:txBody>
      </p:sp>
    </p:spTree>
    <p:extLst>
      <p:ext uri="{BB962C8B-B14F-4D97-AF65-F5344CB8AC3E}">
        <p14:creationId xmlns:p14="http://schemas.microsoft.com/office/powerpoint/2010/main" val="19434001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737600" y="6289823"/>
            <a:ext cx="2844800" cy="365125"/>
          </a:xfrm>
          <a:prstGeom prst="rect">
            <a:avLst/>
          </a:prstGeom>
        </p:spPr>
        <p:txBody>
          <a:bodyPr/>
          <a:lstStyle>
            <a:lvl1pPr algn="r">
              <a:defRPr/>
            </a:lvl1pPr>
          </a:lstStyle>
          <a:p>
            <a:fld id="{07318160-7599-154C-A819-7F1195988480}" type="datetimeFigureOut">
              <a:rPr lang="en-US" smtClean="0"/>
              <a:pPr/>
              <a:t>4/19/24</a:t>
            </a:fld>
            <a:endParaRPr lang="en-US" dirty="0"/>
          </a:p>
        </p:txBody>
      </p:sp>
      <p:pic>
        <p:nvPicPr>
          <p:cNvPr id="9" name="Picture 8">
            <a:extLst>
              <a:ext uri="{FF2B5EF4-FFF2-40B4-BE49-F238E27FC236}">
                <a16:creationId xmlns:a16="http://schemas.microsoft.com/office/drawing/2014/main" id="{F6DB8464-3026-0049-D3D7-B24331EB6B70}"/>
              </a:ext>
            </a:extLst>
          </p:cNvPr>
          <p:cNvPicPr>
            <a:picLocks noChangeAspect="1"/>
          </p:cNvPicPr>
          <p:nvPr userDrawn="1"/>
        </p:nvPicPr>
        <p:blipFill>
          <a:blip r:embed="rId2"/>
          <a:stretch>
            <a:fillRect/>
          </a:stretch>
        </p:blipFill>
        <p:spPr>
          <a:xfrm>
            <a:off x="626531" y="98191"/>
            <a:ext cx="3541182" cy="257294"/>
          </a:xfrm>
          <a:prstGeom prst="rect">
            <a:avLst/>
          </a:prstGeom>
        </p:spPr>
      </p:pic>
    </p:spTree>
    <p:extLst>
      <p:ext uri="{BB962C8B-B14F-4D97-AF65-F5344CB8AC3E}">
        <p14:creationId xmlns:p14="http://schemas.microsoft.com/office/powerpoint/2010/main" val="3676025070"/>
      </p:ext>
    </p:extLst>
  </p:cSld>
  <p:clrMapOvr>
    <a:masterClrMapping/>
  </p:clrMapOvr>
  <p:extLst>
    <p:ext uri="{DCECCB84-F9BA-43D5-87BE-67443E8EF086}">
      <p15:sldGuideLst xmlns:p15="http://schemas.microsoft.com/office/powerpoint/2012/main">
        <p15:guide id="1" orient="horz" pos="192">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737600" y="6289823"/>
            <a:ext cx="2844800" cy="365125"/>
          </a:xfrm>
          <a:prstGeom prst="rect">
            <a:avLst/>
          </a:prstGeom>
        </p:spPr>
        <p:txBody>
          <a:bodyPr/>
          <a:lstStyle>
            <a:lvl1pPr algn="r">
              <a:defRPr/>
            </a:lvl1pPr>
          </a:lstStyle>
          <a:p>
            <a:fld id="{07318160-7599-154C-A819-7F1195988480}" type="datetimeFigureOut">
              <a:rPr lang="en-US" smtClean="0"/>
              <a:pPr/>
              <a:t>4/19/24</a:t>
            </a:fld>
            <a:endParaRPr lang="en-US"/>
          </a:p>
        </p:txBody>
      </p:sp>
    </p:spTree>
    <p:extLst>
      <p:ext uri="{BB962C8B-B14F-4D97-AF65-F5344CB8AC3E}">
        <p14:creationId xmlns:p14="http://schemas.microsoft.com/office/powerpoint/2010/main" val="30219942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737600" y="6289823"/>
            <a:ext cx="2844800" cy="365125"/>
          </a:xfrm>
          <a:prstGeom prst="rect">
            <a:avLst/>
          </a:prstGeom>
        </p:spPr>
        <p:txBody>
          <a:bodyPr/>
          <a:lstStyle>
            <a:lvl1pPr algn="r">
              <a:defRPr/>
            </a:lvl1pPr>
          </a:lstStyle>
          <a:p>
            <a:fld id="{07318160-7599-154C-A819-7F1195988480}" type="datetimeFigureOut">
              <a:rPr lang="en-US" smtClean="0"/>
              <a:pPr/>
              <a:t>4/19/24</a:t>
            </a:fld>
            <a:endParaRPr lang="en-US"/>
          </a:p>
        </p:txBody>
      </p:sp>
      <p:sp>
        <p:nvSpPr>
          <p:cNvPr id="8" name="TextBox 7">
            <a:extLst>
              <a:ext uri="{FF2B5EF4-FFF2-40B4-BE49-F238E27FC236}">
                <a16:creationId xmlns:a16="http://schemas.microsoft.com/office/drawing/2014/main" id="{BF185664-AD36-2A74-20BB-622E68AB6598}"/>
              </a:ext>
            </a:extLst>
          </p:cNvPr>
          <p:cNvSpPr txBox="1"/>
          <p:nvPr userDrawn="1"/>
        </p:nvSpPr>
        <p:spPr>
          <a:xfrm>
            <a:off x="8348137" y="42332"/>
            <a:ext cx="3242733" cy="338554"/>
          </a:xfrm>
          <a:prstGeom prst="rect">
            <a:avLst/>
          </a:prstGeom>
          <a:noFill/>
        </p:spPr>
        <p:txBody>
          <a:bodyPr wrap="square" rtlCol="0">
            <a:spAutoFit/>
          </a:bodyPr>
          <a:lstStyle/>
          <a:p>
            <a:pPr algn="r"/>
            <a:r>
              <a:rPr lang="en-US" sz="1600" b="1" dirty="0" err="1">
                <a:solidFill>
                  <a:schemeClr val="tx2"/>
                </a:solidFill>
              </a:rPr>
              <a:t>uaa.alaska.edu</a:t>
            </a:r>
            <a:r>
              <a:rPr lang="en-US" sz="1600" b="1" dirty="0">
                <a:solidFill>
                  <a:schemeClr val="tx2"/>
                </a:solidFill>
              </a:rPr>
              <a:t>/</a:t>
            </a:r>
            <a:r>
              <a:rPr lang="en-US" sz="1600" b="1" dirty="0" err="1">
                <a:solidFill>
                  <a:schemeClr val="tx2"/>
                </a:solidFill>
              </a:rPr>
              <a:t>coh</a:t>
            </a:r>
            <a:endParaRPr lang="en-US" sz="1600" b="1" dirty="0">
              <a:solidFill>
                <a:schemeClr val="tx2"/>
              </a:solidFill>
            </a:endParaRPr>
          </a:p>
        </p:txBody>
      </p:sp>
      <p:pic>
        <p:nvPicPr>
          <p:cNvPr id="9" name="Picture 8">
            <a:extLst>
              <a:ext uri="{FF2B5EF4-FFF2-40B4-BE49-F238E27FC236}">
                <a16:creationId xmlns:a16="http://schemas.microsoft.com/office/drawing/2014/main" id="{5861D1E7-7E6C-8B84-43EE-99BAFEA637B5}"/>
              </a:ext>
            </a:extLst>
          </p:cNvPr>
          <p:cNvPicPr>
            <a:picLocks noChangeAspect="1"/>
          </p:cNvPicPr>
          <p:nvPr userDrawn="1"/>
        </p:nvPicPr>
        <p:blipFill>
          <a:blip r:embed="rId2"/>
          <a:stretch>
            <a:fillRect/>
          </a:stretch>
        </p:blipFill>
        <p:spPr>
          <a:xfrm>
            <a:off x="626531" y="98191"/>
            <a:ext cx="3541182" cy="257294"/>
          </a:xfrm>
          <a:prstGeom prst="rect">
            <a:avLst/>
          </a:prstGeom>
        </p:spPr>
      </p:pic>
    </p:spTree>
    <p:extLst>
      <p:ext uri="{BB962C8B-B14F-4D97-AF65-F5344CB8AC3E}">
        <p14:creationId xmlns:p14="http://schemas.microsoft.com/office/powerpoint/2010/main" val="3594816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737600" y="6289823"/>
            <a:ext cx="2844800" cy="365125"/>
          </a:xfrm>
          <a:prstGeom prst="rect">
            <a:avLst/>
          </a:prstGeom>
        </p:spPr>
        <p:txBody>
          <a:bodyPr/>
          <a:lstStyle>
            <a:lvl1pPr algn="r">
              <a:defRPr/>
            </a:lvl1pPr>
          </a:lstStyle>
          <a:p>
            <a:fld id="{07318160-7599-154C-A819-7F1195988480}" type="datetimeFigureOut">
              <a:rPr lang="en-US" smtClean="0"/>
              <a:pPr/>
              <a:t>4/19/24</a:t>
            </a:fld>
            <a:endParaRPr lang="en-US" dirty="0"/>
          </a:p>
        </p:txBody>
      </p:sp>
      <p:sp>
        <p:nvSpPr>
          <p:cNvPr id="4" name="TextBox 3">
            <a:extLst>
              <a:ext uri="{FF2B5EF4-FFF2-40B4-BE49-F238E27FC236}">
                <a16:creationId xmlns:a16="http://schemas.microsoft.com/office/drawing/2014/main" id="{491376C3-9515-2ECC-5134-E0C0F252BF8D}"/>
              </a:ext>
            </a:extLst>
          </p:cNvPr>
          <p:cNvSpPr txBox="1"/>
          <p:nvPr userDrawn="1"/>
        </p:nvSpPr>
        <p:spPr>
          <a:xfrm>
            <a:off x="8348137" y="42332"/>
            <a:ext cx="3242733" cy="338554"/>
          </a:xfrm>
          <a:prstGeom prst="rect">
            <a:avLst/>
          </a:prstGeom>
          <a:noFill/>
        </p:spPr>
        <p:txBody>
          <a:bodyPr wrap="square" rtlCol="0">
            <a:spAutoFit/>
          </a:bodyPr>
          <a:lstStyle/>
          <a:p>
            <a:pPr algn="r"/>
            <a:r>
              <a:rPr lang="en-US" sz="1600" b="1" dirty="0" err="1">
                <a:solidFill>
                  <a:schemeClr val="tx2"/>
                </a:solidFill>
              </a:rPr>
              <a:t>uaa.alaska.edu</a:t>
            </a:r>
            <a:r>
              <a:rPr lang="en-US" sz="1600" b="1" dirty="0">
                <a:solidFill>
                  <a:schemeClr val="tx2"/>
                </a:solidFill>
              </a:rPr>
              <a:t>/</a:t>
            </a:r>
            <a:r>
              <a:rPr lang="en-US" sz="1600" b="1" dirty="0" err="1">
                <a:solidFill>
                  <a:schemeClr val="tx2"/>
                </a:solidFill>
              </a:rPr>
              <a:t>coh</a:t>
            </a:r>
            <a:endParaRPr lang="en-US" sz="1600" b="1" dirty="0">
              <a:solidFill>
                <a:schemeClr val="tx2"/>
              </a:solidFill>
            </a:endParaRPr>
          </a:p>
        </p:txBody>
      </p:sp>
      <p:pic>
        <p:nvPicPr>
          <p:cNvPr id="5" name="Picture 4">
            <a:extLst>
              <a:ext uri="{FF2B5EF4-FFF2-40B4-BE49-F238E27FC236}">
                <a16:creationId xmlns:a16="http://schemas.microsoft.com/office/drawing/2014/main" id="{53A7A01B-A32C-47B3-8EE8-A9D557B5A35A}"/>
              </a:ext>
            </a:extLst>
          </p:cNvPr>
          <p:cNvPicPr>
            <a:picLocks noChangeAspect="1"/>
          </p:cNvPicPr>
          <p:nvPr userDrawn="1"/>
        </p:nvPicPr>
        <p:blipFill>
          <a:blip r:embed="rId2"/>
          <a:stretch>
            <a:fillRect/>
          </a:stretch>
        </p:blipFill>
        <p:spPr>
          <a:xfrm>
            <a:off x="626531" y="98191"/>
            <a:ext cx="3541182" cy="257294"/>
          </a:xfrm>
          <a:prstGeom prst="rect">
            <a:avLst/>
          </a:prstGeom>
        </p:spPr>
      </p:pic>
    </p:spTree>
    <p:extLst>
      <p:ext uri="{BB962C8B-B14F-4D97-AF65-F5344CB8AC3E}">
        <p14:creationId xmlns:p14="http://schemas.microsoft.com/office/powerpoint/2010/main" val="2140968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49DC84-D8F9-98AB-2E4F-1A6FBD1DFF53}"/>
              </a:ext>
            </a:extLst>
          </p:cNvPr>
          <p:cNvSpPr txBox="1"/>
          <p:nvPr userDrawn="1"/>
        </p:nvSpPr>
        <p:spPr>
          <a:xfrm>
            <a:off x="8348137" y="42332"/>
            <a:ext cx="3242733" cy="338554"/>
          </a:xfrm>
          <a:prstGeom prst="rect">
            <a:avLst/>
          </a:prstGeom>
          <a:noFill/>
        </p:spPr>
        <p:txBody>
          <a:bodyPr wrap="square" rtlCol="0">
            <a:spAutoFit/>
          </a:bodyPr>
          <a:lstStyle/>
          <a:p>
            <a:pPr algn="r"/>
            <a:r>
              <a:rPr lang="en-US" sz="1600" b="1" dirty="0" err="1">
                <a:solidFill>
                  <a:schemeClr val="tx2"/>
                </a:solidFill>
              </a:rPr>
              <a:t>uaa.alaska.edu</a:t>
            </a:r>
            <a:r>
              <a:rPr lang="en-US" sz="1600" b="1" dirty="0">
                <a:solidFill>
                  <a:schemeClr val="tx2"/>
                </a:solidFill>
              </a:rPr>
              <a:t>/</a:t>
            </a:r>
            <a:r>
              <a:rPr lang="en-US" sz="1600" b="1" dirty="0" err="1">
                <a:solidFill>
                  <a:schemeClr val="tx2"/>
                </a:solidFill>
              </a:rPr>
              <a:t>coh</a:t>
            </a:r>
            <a:endParaRPr lang="en-US" sz="1600" b="1" dirty="0">
              <a:solidFill>
                <a:schemeClr val="tx2"/>
              </a:solidFill>
            </a:endParaRPr>
          </a:p>
        </p:txBody>
      </p:sp>
      <p:pic>
        <p:nvPicPr>
          <p:cNvPr id="4" name="Picture 3">
            <a:extLst>
              <a:ext uri="{FF2B5EF4-FFF2-40B4-BE49-F238E27FC236}">
                <a16:creationId xmlns:a16="http://schemas.microsoft.com/office/drawing/2014/main" id="{6A7F0D60-671E-395C-F401-0B424CCC1493}"/>
              </a:ext>
            </a:extLst>
          </p:cNvPr>
          <p:cNvPicPr>
            <a:picLocks noChangeAspect="1"/>
          </p:cNvPicPr>
          <p:nvPr userDrawn="1"/>
        </p:nvPicPr>
        <p:blipFill>
          <a:blip r:embed="rId2"/>
          <a:stretch>
            <a:fillRect/>
          </a:stretch>
        </p:blipFill>
        <p:spPr>
          <a:xfrm>
            <a:off x="626531" y="98191"/>
            <a:ext cx="3541182" cy="257294"/>
          </a:xfrm>
          <a:prstGeom prst="rect">
            <a:avLst/>
          </a:prstGeom>
        </p:spPr>
      </p:pic>
    </p:spTree>
    <p:extLst>
      <p:ext uri="{BB962C8B-B14F-4D97-AF65-F5344CB8AC3E}">
        <p14:creationId xmlns:p14="http://schemas.microsoft.com/office/powerpoint/2010/main" val="34479889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9940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Opt2">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26522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436709"/>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436710"/>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598760"/>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8737600" y="6289823"/>
            <a:ext cx="2844800" cy="365125"/>
          </a:xfrm>
          <a:prstGeom prst="rect">
            <a:avLst/>
          </a:prstGeom>
        </p:spPr>
        <p:txBody>
          <a:bodyPr/>
          <a:lstStyle>
            <a:lvl1pPr algn="r">
              <a:defRPr/>
            </a:lvl1pPr>
          </a:lstStyle>
          <a:p>
            <a:fld id="{EBDDB538-1DDD-064C-9DCC-AF80B1E5BF0D}" type="datetimeFigureOut">
              <a:rPr lang="en-US" smtClean="0"/>
              <a:pPr/>
              <a:t>4/19/24</a:t>
            </a:fld>
            <a:endParaRPr lang="en-US"/>
          </a:p>
        </p:txBody>
      </p:sp>
    </p:spTree>
    <p:extLst>
      <p:ext uri="{BB962C8B-B14F-4D97-AF65-F5344CB8AC3E}">
        <p14:creationId xmlns:p14="http://schemas.microsoft.com/office/powerpoint/2010/main" val="37679968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408816"/>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57838"/>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40126795"/>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5" r:id="rId3"/>
    <p:sldLayoutId id="2147483676" r:id="rId4"/>
    <p:sldLayoutId id="2147483677" r:id="rId5"/>
    <p:sldLayoutId id="2147483681" r:id="rId6"/>
    <p:sldLayoutId id="2147483680" r:id="rId7"/>
    <p:sldLayoutId id="2147483678" r:id="rId8"/>
  </p:sldLayoutIdLst>
  <p:txStyles>
    <p:titleStyle>
      <a:lvl1pPr algn="ctr" defTabSz="457200" rtl="0" eaLnBrk="1" latinLnBrk="0" hangingPunct="1">
        <a:spcBef>
          <a:spcPct val="0"/>
        </a:spcBef>
        <a:buNone/>
        <a:defRPr sz="4400" b="1" kern="1200" baseline="0">
          <a:solidFill>
            <a:srgbClr val="00583D"/>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7714BA8-4C23-B060-A082-284631E6951D}"/>
              </a:ext>
            </a:extLst>
          </p:cNvPr>
          <p:cNvPicPr>
            <a:picLocks noChangeAspect="1"/>
          </p:cNvPicPr>
          <p:nvPr/>
        </p:nvPicPr>
        <p:blipFill>
          <a:blip r:embed="rId2"/>
          <a:stretch>
            <a:fillRect/>
          </a:stretch>
        </p:blipFill>
        <p:spPr>
          <a:xfrm>
            <a:off x="38478" y="-1"/>
            <a:ext cx="12250166" cy="6934489"/>
          </a:xfrm>
          <a:prstGeom prst="rect">
            <a:avLst/>
          </a:prstGeom>
        </p:spPr>
      </p:pic>
    </p:spTree>
    <p:extLst>
      <p:ext uri="{BB962C8B-B14F-4D97-AF65-F5344CB8AC3E}">
        <p14:creationId xmlns:p14="http://schemas.microsoft.com/office/powerpoint/2010/main" val="32977016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Shape 258">
            <a:extLst>
              <a:ext uri="{FF2B5EF4-FFF2-40B4-BE49-F238E27FC236}">
                <a16:creationId xmlns:a16="http://schemas.microsoft.com/office/drawing/2014/main" id="{C2F0ED93-76FD-A84E-B422-2F36FEC47CE4}"/>
              </a:ext>
            </a:extLst>
          </p:cNvPr>
          <p:cNvSpPr/>
          <p:nvPr/>
        </p:nvSpPr>
        <p:spPr>
          <a:xfrm>
            <a:off x="0" y="389614"/>
            <a:ext cx="12192001" cy="1238889"/>
          </a:xfrm>
          <a:prstGeom prst="rect">
            <a:avLst/>
          </a:prstGeom>
          <a:gradFill>
            <a:gsLst>
              <a:gs pos="0">
                <a:schemeClr val="tx2">
                  <a:alpha val="5273"/>
                </a:schemeClr>
              </a:gs>
              <a:gs pos="64000">
                <a:srgbClr val="4EA685">
                  <a:alpha val="85186"/>
                </a:srgbClr>
              </a:gs>
            </a:gsLst>
            <a:lin ang="10800000" scaled="0"/>
          </a:gradFill>
          <a:ln>
            <a:noFill/>
          </a:ln>
          <a:effectLst>
            <a:outerShdw blurRad="40000" dist="23000" dir="5400000" rotWithShape="0">
              <a:srgbClr val="000000">
                <a:alpha val="34901"/>
              </a:srgbClr>
            </a:outerShdw>
          </a:effectLst>
        </p:spPr>
        <p:txBody>
          <a:bodyPr wrap="square" lIns="91425" tIns="45700" rIns="91425" bIns="45700" anchor="ctr" anchorCtr="0">
            <a:noAutofit/>
          </a:bodyPr>
          <a:lstStyle/>
          <a:p>
            <a:pPr marL="0" marR="0" lvl="0" indent="0" algn="ctr" rtl="0">
              <a:spcBef>
                <a:spcPts val="0"/>
              </a:spcBef>
              <a:buNone/>
            </a:pPr>
            <a:endParaRPr sz="1800" dirty="0">
              <a:solidFill>
                <a:schemeClr val="lt1"/>
              </a:solidFill>
              <a:latin typeface="Roboto Condensed Light"/>
              <a:ea typeface="Roboto Condensed Light"/>
              <a:cs typeface="Roboto Condensed Light"/>
              <a:sym typeface="Roboto Condensed Light"/>
            </a:endParaRPr>
          </a:p>
        </p:txBody>
      </p:sp>
      <p:sp>
        <p:nvSpPr>
          <p:cNvPr id="2" name="Title 1">
            <a:extLst>
              <a:ext uri="{FF2B5EF4-FFF2-40B4-BE49-F238E27FC236}">
                <a16:creationId xmlns:a16="http://schemas.microsoft.com/office/drawing/2014/main" id="{FFFBEF29-D6B7-BF4A-B9E3-BC0324D2EBA4}"/>
              </a:ext>
            </a:extLst>
          </p:cNvPr>
          <p:cNvSpPr>
            <a:spLocks noGrp="1"/>
          </p:cNvSpPr>
          <p:nvPr>
            <p:ph type="ctrTitle" idx="4294967295"/>
          </p:nvPr>
        </p:nvSpPr>
        <p:spPr>
          <a:xfrm>
            <a:off x="-7216" y="-3740"/>
            <a:ext cx="11102975" cy="2051430"/>
          </a:xfrm>
        </p:spPr>
        <p:txBody>
          <a:bodyPr>
            <a:normAutofit/>
          </a:bodyPr>
          <a:lstStyle/>
          <a:p>
            <a:pPr algn="r"/>
            <a:r>
              <a:rPr lang="en-US" dirty="0">
                <a:solidFill>
                  <a:schemeClr val="bg1"/>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SEM Plan Process</a:t>
            </a:r>
          </a:p>
        </p:txBody>
      </p:sp>
      <p:sp>
        <p:nvSpPr>
          <p:cNvPr id="3" name="Rectangle 2">
            <a:extLst>
              <a:ext uri="{FF2B5EF4-FFF2-40B4-BE49-F238E27FC236}">
                <a16:creationId xmlns:a16="http://schemas.microsoft.com/office/drawing/2014/main" id="{78A830C0-8295-864A-B33A-5F48B77FC546}"/>
              </a:ext>
            </a:extLst>
          </p:cNvPr>
          <p:cNvSpPr/>
          <p:nvPr/>
        </p:nvSpPr>
        <p:spPr>
          <a:xfrm>
            <a:off x="1" y="5761126"/>
            <a:ext cx="12192000" cy="739833"/>
          </a:xfrm>
          <a:prstGeom prst="rect">
            <a:avLst/>
          </a:prstGeom>
          <a:solidFill>
            <a:schemeClr val="accent2">
              <a:alpha val="6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A12DB22-5A0F-4649-B1F3-FE2E98C56815}"/>
              </a:ext>
            </a:extLst>
          </p:cNvPr>
          <p:cNvSpPr/>
          <p:nvPr/>
        </p:nvSpPr>
        <p:spPr>
          <a:xfrm>
            <a:off x="0" y="6484302"/>
            <a:ext cx="12192000" cy="27432"/>
          </a:xfrm>
          <a:prstGeom prst="rect">
            <a:avLst/>
          </a:prstGeom>
          <a:gradFill>
            <a:gsLst>
              <a:gs pos="0">
                <a:schemeClr val="accent4"/>
              </a:gs>
              <a:gs pos="100000">
                <a:schemeClr val="accent4"/>
              </a:gs>
              <a:gs pos="50000">
                <a:schemeClr val="accent3"/>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78F06482-A66D-104C-B175-58124B3FDDFA}"/>
              </a:ext>
            </a:extLst>
          </p:cNvPr>
          <p:cNvPicPr>
            <a:picLocks noChangeAspect="1"/>
          </p:cNvPicPr>
          <p:nvPr/>
        </p:nvPicPr>
        <p:blipFill>
          <a:blip r:embed="rId4"/>
          <a:srcRect/>
          <a:stretch/>
        </p:blipFill>
        <p:spPr>
          <a:xfrm>
            <a:off x="653240" y="626898"/>
            <a:ext cx="4154684" cy="790154"/>
          </a:xfrm>
          <a:prstGeom prst="rect">
            <a:avLst/>
          </a:prstGeom>
        </p:spPr>
      </p:pic>
      <p:sp>
        <p:nvSpPr>
          <p:cNvPr id="5" name="Rectangle 4">
            <a:extLst>
              <a:ext uri="{FF2B5EF4-FFF2-40B4-BE49-F238E27FC236}">
                <a16:creationId xmlns:a16="http://schemas.microsoft.com/office/drawing/2014/main" id="{43B1B87C-C57D-44B3-6C5F-3E045ABA1935}"/>
              </a:ext>
            </a:extLst>
          </p:cNvPr>
          <p:cNvSpPr/>
          <p:nvPr/>
        </p:nvSpPr>
        <p:spPr>
          <a:xfrm>
            <a:off x="0" y="5750351"/>
            <a:ext cx="12192000" cy="27432"/>
          </a:xfrm>
          <a:prstGeom prst="rect">
            <a:avLst/>
          </a:prstGeom>
          <a:gradFill>
            <a:gsLst>
              <a:gs pos="0">
                <a:schemeClr val="accent4"/>
              </a:gs>
              <a:gs pos="100000">
                <a:schemeClr val="accent4"/>
              </a:gs>
              <a:gs pos="50000">
                <a:schemeClr val="accent3"/>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B42463A8-5D58-FC38-EB47-66AEF402F7A4}"/>
              </a:ext>
            </a:extLst>
          </p:cNvPr>
          <p:cNvPicPr>
            <a:picLocks noChangeAspect="1"/>
          </p:cNvPicPr>
          <p:nvPr/>
        </p:nvPicPr>
        <p:blipFill rotWithShape="1">
          <a:blip r:embed="rId5"/>
          <a:srcRect r="67618" b="-7432"/>
          <a:stretch/>
        </p:blipFill>
        <p:spPr>
          <a:xfrm>
            <a:off x="1862219" y="5956590"/>
            <a:ext cx="2516841" cy="350081"/>
          </a:xfrm>
          <a:prstGeom prst="rect">
            <a:avLst/>
          </a:prstGeom>
        </p:spPr>
      </p:pic>
      <p:pic>
        <p:nvPicPr>
          <p:cNvPr id="13" name="Picture 12">
            <a:extLst>
              <a:ext uri="{FF2B5EF4-FFF2-40B4-BE49-F238E27FC236}">
                <a16:creationId xmlns:a16="http://schemas.microsoft.com/office/drawing/2014/main" id="{CD3BFDCE-CA79-39F5-740E-F1C1CAEF1264}"/>
              </a:ext>
            </a:extLst>
          </p:cNvPr>
          <p:cNvPicPr>
            <a:picLocks noChangeAspect="1"/>
          </p:cNvPicPr>
          <p:nvPr/>
        </p:nvPicPr>
        <p:blipFill rotWithShape="1">
          <a:blip r:embed="rId5"/>
          <a:srcRect l="32382" r="29123" b="-7432"/>
          <a:stretch/>
        </p:blipFill>
        <p:spPr>
          <a:xfrm>
            <a:off x="4726641" y="5956590"/>
            <a:ext cx="2991972" cy="350081"/>
          </a:xfrm>
          <a:prstGeom prst="rect">
            <a:avLst/>
          </a:prstGeom>
        </p:spPr>
      </p:pic>
      <p:pic>
        <p:nvPicPr>
          <p:cNvPr id="14" name="Picture 13">
            <a:extLst>
              <a:ext uri="{FF2B5EF4-FFF2-40B4-BE49-F238E27FC236}">
                <a16:creationId xmlns:a16="http://schemas.microsoft.com/office/drawing/2014/main" id="{EF8D98E6-E09F-AE5F-A88B-A796720DB9AB}"/>
              </a:ext>
            </a:extLst>
          </p:cNvPr>
          <p:cNvPicPr>
            <a:picLocks noChangeAspect="1"/>
          </p:cNvPicPr>
          <p:nvPr/>
        </p:nvPicPr>
        <p:blipFill rotWithShape="1">
          <a:blip r:embed="rId5"/>
          <a:srcRect l="70877" b="-7432"/>
          <a:stretch/>
        </p:blipFill>
        <p:spPr>
          <a:xfrm>
            <a:off x="8122023" y="5956590"/>
            <a:ext cx="2263587" cy="350081"/>
          </a:xfrm>
          <a:prstGeom prst="rect">
            <a:avLst/>
          </a:prstGeom>
        </p:spPr>
      </p:pic>
      <p:sp>
        <p:nvSpPr>
          <p:cNvPr id="15" name="TextBox 14">
            <a:extLst>
              <a:ext uri="{FF2B5EF4-FFF2-40B4-BE49-F238E27FC236}">
                <a16:creationId xmlns:a16="http://schemas.microsoft.com/office/drawing/2014/main" id="{DD3BF76A-85C0-C7D8-955D-171DF456CBB7}"/>
              </a:ext>
            </a:extLst>
          </p:cNvPr>
          <p:cNvSpPr txBox="1"/>
          <p:nvPr/>
        </p:nvSpPr>
        <p:spPr>
          <a:xfrm>
            <a:off x="1782855" y="6564023"/>
            <a:ext cx="8626289" cy="200055"/>
          </a:xfrm>
          <a:prstGeom prst="rect">
            <a:avLst/>
          </a:prstGeom>
          <a:noFill/>
        </p:spPr>
        <p:txBody>
          <a:bodyPr wrap="square" rtlCol="0">
            <a:spAutoFit/>
          </a:bodyPr>
          <a:lstStyle/>
          <a:p>
            <a:pPr algn="ctr"/>
            <a:r>
              <a:rPr lang="en-US" sz="700" dirty="0">
                <a:solidFill>
                  <a:schemeClr val="bg1"/>
                </a:solidFill>
                <a:effectLst/>
                <a:latin typeface="Arial" panose="020B0604020202020204" pitchFamily="34" charset="0"/>
              </a:rPr>
              <a:t>UA is an affirmative action/equal opportunity employer, educational institution and provider and prohibits illegal discrimination against any individual: </a:t>
            </a:r>
            <a:r>
              <a:rPr lang="en-US" sz="700" dirty="0" err="1">
                <a:solidFill>
                  <a:schemeClr val="bg1"/>
                </a:solidFill>
                <a:effectLst/>
                <a:latin typeface="Arial" panose="020B0604020202020204" pitchFamily="34" charset="0"/>
              </a:rPr>
              <a:t>www.alaska.edu</a:t>
            </a:r>
            <a:r>
              <a:rPr lang="en-US" sz="700" dirty="0">
                <a:solidFill>
                  <a:schemeClr val="bg1"/>
                </a:solidFill>
                <a:effectLst/>
                <a:latin typeface="Arial" panose="020B0604020202020204" pitchFamily="34" charset="0"/>
              </a:rPr>
              <a:t>/nondiscrimination.</a:t>
            </a:r>
          </a:p>
        </p:txBody>
      </p:sp>
      <p:sp>
        <p:nvSpPr>
          <p:cNvPr id="8" name="TextBox 7">
            <a:extLst>
              <a:ext uri="{FF2B5EF4-FFF2-40B4-BE49-F238E27FC236}">
                <a16:creationId xmlns:a16="http://schemas.microsoft.com/office/drawing/2014/main" id="{D4E7A62D-D68D-8CE8-9EA4-12E0850C98F7}"/>
              </a:ext>
            </a:extLst>
          </p:cNvPr>
          <p:cNvSpPr txBox="1"/>
          <p:nvPr/>
        </p:nvSpPr>
        <p:spPr>
          <a:xfrm>
            <a:off x="1862219" y="1926960"/>
            <a:ext cx="8523391" cy="3108543"/>
          </a:xfrm>
          <a:prstGeom prst="rect">
            <a:avLst/>
          </a:prstGeom>
          <a:solidFill>
            <a:schemeClr val="bg1">
              <a:lumMod val="85000"/>
              <a:alpha val="70125"/>
            </a:schemeClr>
          </a:solidFill>
        </p:spPr>
        <p:txBody>
          <a:bodyPr wrap="square" rtlCol="0">
            <a:spAutoFit/>
          </a:bodyPr>
          <a:lstStyle/>
          <a:p>
            <a:r>
              <a:rPr lang="en-US" sz="2800" dirty="0"/>
              <a:t>Supporting UAA’s overall Strategic Plan, (UAA 2027) our Strategic Enrollment Management (SEM) plan was created in 2023, through a comprehensive and inclusive planning process.  The plan runs through 2028, with a goal to increase both Retention and new admissions, gradually increasing overall UAA enrollment to nearly 16,000 students</a:t>
            </a:r>
            <a:r>
              <a:rPr lang="en-US" sz="2000" dirty="0"/>
              <a:t>.</a:t>
            </a:r>
          </a:p>
        </p:txBody>
      </p:sp>
    </p:spTree>
    <p:extLst>
      <p:ext uri="{BB962C8B-B14F-4D97-AF65-F5344CB8AC3E}">
        <p14:creationId xmlns:p14="http://schemas.microsoft.com/office/powerpoint/2010/main" val="3702419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1000"/>
                                        <p:tgtEl>
                                          <p:spTgt spid="2"/>
                                        </p:tgtEl>
                                      </p:cBhvr>
                                    </p:animEffect>
                                  </p:childTnLst>
                                </p:cTn>
                              </p:par>
                            </p:childTnLst>
                          </p:cTn>
                        </p:par>
                        <p:par>
                          <p:cTn id="11" fill="hold">
                            <p:stCondLst>
                              <p:cond delay="2000"/>
                            </p:stCondLst>
                            <p:childTnLst>
                              <p:par>
                                <p:cTn id="12" presetID="9"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dissolve">
                                      <p:cBhvr>
                                        <p:cTn id="14" dur="1000"/>
                                        <p:tgtEl>
                                          <p:spTgt spid="12"/>
                                        </p:tgtEl>
                                      </p:cBhvr>
                                    </p:animEffect>
                                  </p:childTnLst>
                                </p:cTn>
                              </p:par>
                            </p:childTnLst>
                          </p:cTn>
                        </p:par>
                        <p:par>
                          <p:cTn id="15" fill="hold">
                            <p:stCondLst>
                              <p:cond delay="3000"/>
                            </p:stCondLst>
                            <p:childTnLst>
                              <p:par>
                                <p:cTn id="16" presetID="9"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dissolve">
                                      <p:cBhvr>
                                        <p:cTn id="18" dur="1000"/>
                                        <p:tgtEl>
                                          <p:spTgt spid="13"/>
                                        </p:tgtEl>
                                      </p:cBhvr>
                                    </p:animEffect>
                                  </p:childTnLst>
                                </p:cTn>
                              </p:par>
                            </p:childTnLst>
                          </p:cTn>
                        </p:par>
                        <p:par>
                          <p:cTn id="19" fill="hold">
                            <p:stCondLst>
                              <p:cond delay="4000"/>
                            </p:stCondLst>
                            <p:childTnLst>
                              <p:par>
                                <p:cTn id="20" presetID="9" presetClass="entr" presetSubtype="0" fill="hold" nodeType="afterEffect">
                                  <p:stCondLst>
                                    <p:cond delay="500"/>
                                  </p:stCondLst>
                                  <p:childTnLst>
                                    <p:set>
                                      <p:cBhvr>
                                        <p:cTn id="21" dur="1" fill="hold">
                                          <p:stCondLst>
                                            <p:cond delay="0"/>
                                          </p:stCondLst>
                                        </p:cTn>
                                        <p:tgtEl>
                                          <p:spTgt spid="14"/>
                                        </p:tgtEl>
                                        <p:attrNameLst>
                                          <p:attrName>style.visibility</p:attrName>
                                        </p:attrNameLst>
                                      </p:cBhvr>
                                      <p:to>
                                        <p:strVal val="visible"/>
                                      </p:to>
                                    </p:set>
                                    <p:animEffect transition="in" filter="dissolv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4" name="Shape 258">
            <a:extLst>
              <a:ext uri="{FF2B5EF4-FFF2-40B4-BE49-F238E27FC236}">
                <a16:creationId xmlns:a16="http://schemas.microsoft.com/office/drawing/2014/main" id="{C2F0ED93-76FD-A84E-B422-2F36FEC47CE4}"/>
              </a:ext>
            </a:extLst>
          </p:cNvPr>
          <p:cNvSpPr/>
          <p:nvPr/>
        </p:nvSpPr>
        <p:spPr>
          <a:xfrm>
            <a:off x="-2" y="213004"/>
            <a:ext cx="12192001" cy="966295"/>
          </a:xfrm>
          <a:prstGeom prst="rect">
            <a:avLst/>
          </a:prstGeom>
          <a:gradFill>
            <a:gsLst>
              <a:gs pos="0">
                <a:schemeClr val="tx2">
                  <a:alpha val="5273"/>
                </a:schemeClr>
              </a:gs>
              <a:gs pos="64000">
                <a:srgbClr val="4EA685">
                  <a:alpha val="85186"/>
                </a:srgbClr>
              </a:gs>
            </a:gsLst>
            <a:lin ang="10800000" scaled="0"/>
          </a:gradFill>
          <a:ln>
            <a:noFill/>
          </a:ln>
          <a:effectLst>
            <a:outerShdw blurRad="40000" dist="23000" dir="5400000" rotWithShape="0">
              <a:srgbClr val="000000">
                <a:alpha val="34901"/>
              </a:srgbClr>
            </a:outerShdw>
          </a:effectLst>
        </p:spPr>
        <p:txBody>
          <a:bodyPr wrap="square" lIns="91425" tIns="45700" rIns="91425" bIns="45700" anchor="ctr" anchorCtr="0">
            <a:noAutofit/>
          </a:bodyPr>
          <a:lstStyle/>
          <a:p>
            <a:pPr marL="0" marR="0" lvl="0" indent="0" algn="ctr" rtl="0">
              <a:spcBef>
                <a:spcPts val="0"/>
              </a:spcBef>
              <a:buNone/>
            </a:pPr>
            <a:endParaRPr sz="1800" dirty="0">
              <a:solidFill>
                <a:schemeClr val="lt1"/>
              </a:solidFill>
              <a:latin typeface="Roboto Condensed Light"/>
              <a:ea typeface="Roboto Condensed Light"/>
              <a:cs typeface="Roboto Condensed Light"/>
              <a:sym typeface="Roboto Condensed Light"/>
            </a:endParaRPr>
          </a:p>
        </p:txBody>
      </p:sp>
      <p:sp>
        <p:nvSpPr>
          <p:cNvPr id="2" name="Title 1">
            <a:extLst>
              <a:ext uri="{FF2B5EF4-FFF2-40B4-BE49-F238E27FC236}">
                <a16:creationId xmlns:a16="http://schemas.microsoft.com/office/drawing/2014/main" id="{FFFBEF29-D6B7-BF4A-B9E3-BC0324D2EBA4}"/>
              </a:ext>
            </a:extLst>
          </p:cNvPr>
          <p:cNvSpPr>
            <a:spLocks noGrp="1"/>
          </p:cNvSpPr>
          <p:nvPr>
            <p:ph type="ctrTitle" idx="4294967295"/>
          </p:nvPr>
        </p:nvSpPr>
        <p:spPr>
          <a:xfrm>
            <a:off x="-179895" y="213206"/>
            <a:ext cx="11546439" cy="846157"/>
          </a:xfrm>
        </p:spPr>
        <p:txBody>
          <a:bodyPr>
            <a:normAutofit/>
          </a:bodyPr>
          <a:lstStyle/>
          <a:p>
            <a:pPr algn="r"/>
            <a:r>
              <a:rPr lang="en-US" dirty="0">
                <a:solidFill>
                  <a:schemeClr val="bg1"/>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12 Broad Strategies</a:t>
            </a:r>
          </a:p>
        </p:txBody>
      </p:sp>
      <p:sp>
        <p:nvSpPr>
          <p:cNvPr id="3" name="Rectangle 2">
            <a:extLst>
              <a:ext uri="{FF2B5EF4-FFF2-40B4-BE49-F238E27FC236}">
                <a16:creationId xmlns:a16="http://schemas.microsoft.com/office/drawing/2014/main" id="{78A830C0-8295-864A-B33A-5F48B77FC546}"/>
              </a:ext>
            </a:extLst>
          </p:cNvPr>
          <p:cNvSpPr/>
          <p:nvPr/>
        </p:nvSpPr>
        <p:spPr>
          <a:xfrm>
            <a:off x="1" y="5761126"/>
            <a:ext cx="12192000" cy="739833"/>
          </a:xfrm>
          <a:prstGeom prst="rect">
            <a:avLst/>
          </a:prstGeom>
          <a:solidFill>
            <a:schemeClr val="accent2">
              <a:alpha val="6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A12DB22-5A0F-4649-B1F3-FE2E98C56815}"/>
              </a:ext>
            </a:extLst>
          </p:cNvPr>
          <p:cNvSpPr/>
          <p:nvPr/>
        </p:nvSpPr>
        <p:spPr>
          <a:xfrm>
            <a:off x="0" y="6484302"/>
            <a:ext cx="12192000" cy="27432"/>
          </a:xfrm>
          <a:prstGeom prst="rect">
            <a:avLst/>
          </a:prstGeom>
          <a:gradFill>
            <a:gsLst>
              <a:gs pos="0">
                <a:schemeClr val="accent4"/>
              </a:gs>
              <a:gs pos="100000">
                <a:schemeClr val="accent4"/>
              </a:gs>
              <a:gs pos="50000">
                <a:schemeClr val="accent3"/>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3B1B87C-C57D-44B3-6C5F-3E045ABA1935}"/>
              </a:ext>
            </a:extLst>
          </p:cNvPr>
          <p:cNvSpPr/>
          <p:nvPr/>
        </p:nvSpPr>
        <p:spPr>
          <a:xfrm>
            <a:off x="0" y="5750351"/>
            <a:ext cx="12192000" cy="27432"/>
          </a:xfrm>
          <a:prstGeom prst="rect">
            <a:avLst/>
          </a:prstGeom>
          <a:gradFill>
            <a:gsLst>
              <a:gs pos="0">
                <a:schemeClr val="accent4"/>
              </a:gs>
              <a:gs pos="100000">
                <a:schemeClr val="accent4"/>
              </a:gs>
              <a:gs pos="50000">
                <a:schemeClr val="accent3"/>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B42463A8-5D58-FC38-EB47-66AEF402F7A4}"/>
              </a:ext>
            </a:extLst>
          </p:cNvPr>
          <p:cNvPicPr>
            <a:picLocks noChangeAspect="1"/>
          </p:cNvPicPr>
          <p:nvPr/>
        </p:nvPicPr>
        <p:blipFill rotWithShape="1">
          <a:blip r:embed="rId4"/>
          <a:srcRect r="67618" b="-7432"/>
          <a:stretch/>
        </p:blipFill>
        <p:spPr>
          <a:xfrm>
            <a:off x="1862219" y="5956590"/>
            <a:ext cx="2516841" cy="350081"/>
          </a:xfrm>
          <a:prstGeom prst="rect">
            <a:avLst/>
          </a:prstGeom>
        </p:spPr>
      </p:pic>
      <p:pic>
        <p:nvPicPr>
          <p:cNvPr id="13" name="Picture 12">
            <a:extLst>
              <a:ext uri="{FF2B5EF4-FFF2-40B4-BE49-F238E27FC236}">
                <a16:creationId xmlns:a16="http://schemas.microsoft.com/office/drawing/2014/main" id="{CD3BFDCE-CA79-39F5-740E-F1C1CAEF1264}"/>
              </a:ext>
            </a:extLst>
          </p:cNvPr>
          <p:cNvPicPr>
            <a:picLocks noChangeAspect="1"/>
          </p:cNvPicPr>
          <p:nvPr/>
        </p:nvPicPr>
        <p:blipFill rotWithShape="1">
          <a:blip r:embed="rId4"/>
          <a:srcRect l="32382" r="29123" b="-7432"/>
          <a:stretch/>
        </p:blipFill>
        <p:spPr>
          <a:xfrm>
            <a:off x="4726641" y="5956590"/>
            <a:ext cx="2991972" cy="350081"/>
          </a:xfrm>
          <a:prstGeom prst="rect">
            <a:avLst/>
          </a:prstGeom>
        </p:spPr>
      </p:pic>
      <p:pic>
        <p:nvPicPr>
          <p:cNvPr id="14" name="Picture 13">
            <a:extLst>
              <a:ext uri="{FF2B5EF4-FFF2-40B4-BE49-F238E27FC236}">
                <a16:creationId xmlns:a16="http://schemas.microsoft.com/office/drawing/2014/main" id="{EF8D98E6-E09F-AE5F-A88B-A796720DB9AB}"/>
              </a:ext>
            </a:extLst>
          </p:cNvPr>
          <p:cNvPicPr>
            <a:picLocks noChangeAspect="1"/>
          </p:cNvPicPr>
          <p:nvPr/>
        </p:nvPicPr>
        <p:blipFill rotWithShape="1">
          <a:blip r:embed="rId4"/>
          <a:srcRect l="70877" b="-7432"/>
          <a:stretch/>
        </p:blipFill>
        <p:spPr>
          <a:xfrm>
            <a:off x="8122023" y="5956590"/>
            <a:ext cx="2263587" cy="350081"/>
          </a:xfrm>
          <a:prstGeom prst="rect">
            <a:avLst/>
          </a:prstGeom>
        </p:spPr>
      </p:pic>
      <p:sp>
        <p:nvSpPr>
          <p:cNvPr id="15" name="TextBox 14">
            <a:extLst>
              <a:ext uri="{FF2B5EF4-FFF2-40B4-BE49-F238E27FC236}">
                <a16:creationId xmlns:a16="http://schemas.microsoft.com/office/drawing/2014/main" id="{DD3BF76A-85C0-C7D8-955D-171DF456CBB7}"/>
              </a:ext>
            </a:extLst>
          </p:cNvPr>
          <p:cNvSpPr txBox="1"/>
          <p:nvPr/>
        </p:nvSpPr>
        <p:spPr>
          <a:xfrm>
            <a:off x="1782855" y="6564023"/>
            <a:ext cx="8626289" cy="200055"/>
          </a:xfrm>
          <a:prstGeom prst="rect">
            <a:avLst/>
          </a:prstGeom>
          <a:noFill/>
        </p:spPr>
        <p:txBody>
          <a:bodyPr wrap="square" rtlCol="0">
            <a:spAutoFit/>
          </a:bodyPr>
          <a:lstStyle/>
          <a:p>
            <a:pPr algn="ctr"/>
            <a:r>
              <a:rPr lang="en-US" sz="700" dirty="0">
                <a:solidFill>
                  <a:schemeClr val="tx2"/>
                </a:solidFill>
                <a:effectLst/>
                <a:latin typeface="Arial" panose="020B0604020202020204" pitchFamily="34" charset="0"/>
              </a:rPr>
              <a:t>UA is an affirmative action/equal opportunity employer, educational institution and provider and prohibits illegal discrimination against any individual: </a:t>
            </a:r>
            <a:r>
              <a:rPr lang="en-US" sz="700" dirty="0" err="1">
                <a:solidFill>
                  <a:schemeClr val="tx2"/>
                </a:solidFill>
                <a:effectLst/>
                <a:latin typeface="Arial" panose="020B0604020202020204" pitchFamily="34" charset="0"/>
              </a:rPr>
              <a:t>www.alaska.edu</a:t>
            </a:r>
            <a:r>
              <a:rPr lang="en-US" sz="700" dirty="0">
                <a:solidFill>
                  <a:schemeClr val="tx2"/>
                </a:solidFill>
                <a:effectLst/>
                <a:latin typeface="Arial" panose="020B0604020202020204" pitchFamily="34" charset="0"/>
              </a:rPr>
              <a:t>/nondiscrimination.</a:t>
            </a:r>
          </a:p>
        </p:txBody>
      </p:sp>
      <p:sp>
        <p:nvSpPr>
          <p:cNvPr id="8" name="TextBox 7">
            <a:extLst>
              <a:ext uri="{FF2B5EF4-FFF2-40B4-BE49-F238E27FC236}">
                <a16:creationId xmlns:a16="http://schemas.microsoft.com/office/drawing/2014/main" id="{FFEA4A9F-BF54-8447-5BEE-E77FE6A66D83}"/>
              </a:ext>
            </a:extLst>
          </p:cNvPr>
          <p:cNvSpPr txBox="1"/>
          <p:nvPr/>
        </p:nvSpPr>
        <p:spPr>
          <a:xfrm>
            <a:off x="4379060" y="1691781"/>
            <a:ext cx="5735096" cy="2062103"/>
          </a:xfrm>
          <a:prstGeom prst="rect">
            <a:avLst/>
          </a:prstGeom>
          <a:noFill/>
        </p:spPr>
        <p:txBody>
          <a:bodyPr wrap="square" rtlCol="0">
            <a:spAutoFit/>
          </a:bodyPr>
          <a:lstStyle/>
          <a:p>
            <a:r>
              <a:rPr lang="en-US" sz="3200" b="1" dirty="0">
                <a:solidFill>
                  <a:schemeClr val="bg1"/>
                </a:solidFill>
              </a:rPr>
              <a:t>Operational Effectiveness (2)</a:t>
            </a:r>
          </a:p>
          <a:p>
            <a:r>
              <a:rPr lang="en-US" sz="3200" b="1" dirty="0">
                <a:solidFill>
                  <a:schemeClr val="bg1"/>
                </a:solidFill>
              </a:rPr>
              <a:t>Recruitment (4) </a:t>
            </a:r>
          </a:p>
          <a:p>
            <a:r>
              <a:rPr lang="en-US" sz="3200" b="1" dirty="0">
                <a:solidFill>
                  <a:schemeClr val="bg1"/>
                </a:solidFill>
              </a:rPr>
              <a:t>Reputational Management (4)</a:t>
            </a:r>
          </a:p>
          <a:p>
            <a:r>
              <a:rPr lang="en-US" sz="3200" b="1" dirty="0">
                <a:solidFill>
                  <a:schemeClr val="bg1"/>
                </a:solidFill>
              </a:rPr>
              <a:t>Retention  (2)</a:t>
            </a:r>
          </a:p>
        </p:txBody>
      </p:sp>
    </p:spTree>
    <p:extLst>
      <p:ext uri="{BB962C8B-B14F-4D97-AF65-F5344CB8AC3E}">
        <p14:creationId xmlns:p14="http://schemas.microsoft.com/office/powerpoint/2010/main" val="3236825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1000"/>
                                        <p:tgtEl>
                                          <p:spTgt spid="2"/>
                                        </p:tgtEl>
                                      </p:cBhvr>
                                    </p:animEffect>
                                  </p:childTnLst>
                                </p:cTn>
                              </p:par>
                            </p:childTnLst>
                          </p:cTn>
                        </p:par>
                        <p:par>
                          <p:cTn id="11" fill="hold">
                            <p:stCondLst>
                              <p:cond delay="2000"/>
                            </p:stCondLst>
                            <p:childTnLst>
                              <p:par>
                                <p:cTn id="12" presetID="9"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dissolve">
                                      <p:cBhvr>
                                        <p:cTn id="14" dur="1000"/>
                                        <p:tgtEl>
                                          <p:spTgt spid="12"/>
                                        </p:tgtEl>
                                      </p:cBhvr>
                                    </p:animEffect>
                                  </p:childTnLst>
                                </p:cTn>
                              </p:par>
                            </p:childTnLst>
                          </p:cTn>
                        </p:par>
                        <p:par>
                          <p:cTn id="15" fill="hold">
                            <p:stCondLst>
                              <p:cond delay="3000"/>
                            </p:stCondLst>
                            <p:childTnLst>
                              <p:par>
                                <p:cTn id="16" presetID="9"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dissolve">
                                      <p:cBhvr>
                                        <p:cTn id="18" dur="1000"/>
                                        <p:tgtEl>
                                          <p:spTgt spid="13"/>
                                        </p:tgtEl>
                                      </p:cBhvr>
                                    </p:animEffect>
                                  </p:childTnLst>
                                </p:cTn>
                              </p:par>
                            </p:childTnLst>
                          </p:cTn>
                        </p:par>
                        <p:par>
                          <p:cTn id="19" fill="hold">
                            <p:stCondLst>
                              <p:cond delay="4000"/>
                            </p:stCondLst>
                            <p:childTnLst>
                              <p:par>
                                <p:cTn id="20" presetID="9" presetClass="entr" presetSubtype="0" fill="hold" nodeType="afterEffect">
                                  <p:stCondLst>
                                    <p:cond delay="500"/>
                                  </p:stCondLst>
                                  <p:childTnLst>
                                    <p:set>
                                      <p:cBhvr>
                                        <p:cTn id="21" dur="1" fill="hold">
                                          <p:stCondLst>
                                            <p:cond delay="0"/>
                                          </p:stCondLst>
                                        </p:cTn>
                                        <p:tgtEl>
                                          <p:spTgt spid="14"/>
                                        </p:tgtEl>
                                        <p:attrNameLst>
                                          <p:attrName>style.visibility</p:attrName>
                                        </p:attrNameLst>
                                      </p:cBhvr>
                                      <p:to>
                                        <p:strVal val="visible"/>
                                      </p:to>
                                    </p:set>
                                    <p:animEffect transition="in" filter="dissolv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2E0F2BC2-D2A0-FC72-CE97-7FAA77C25D48}"/>
              </a:ext>
            </a:extLst>
          </p:cNvPr>
          <p:cNvPicPr>
            <a:picLocks noChangeAspect="1" noChangeArrowheads="1"/>
          </p:cNvPicPr>
          <p:nvPr/>
        </p:nvPicPr>
        <p:blipFill>
          <a:blip r:embed="rId3">
            <a:alphaModFix amt="87000"/>
            <a:extLst>
              <a:ext uri="{28A0092B-C50C-407E-A947-70E740481C1C}">
                <a14:useLocalDpi xmlns:a14="http://schemas.microsoft.com/office/drawing/2010/main" val="0"/>
              </a:ext>
            </a:extLst>
          </a:blip>
          <a:srcRect/>
          <a:stretch>
            <a:fillRect/>
          </a:stretch>
        </p:blipFill>
        <p:spPr bwMode="auto">
          <a:xfrm>
            <a:off x="211874" y="33710"/>
            <a:ext cx="11418848" cy="6811861"/>
          </a:xfrm>
          <a:prstGeom prst="rect">
            <a:avLst/>
          </a:prstGeom>
          <a:noFill/>
          <a:extLst>
            <a:ext uri="{909E8E84-426E-40DD-AFC4-6F175D3DCCD1}">
              <a14:hiddenFill xmlns:a14="http://schemas.microsoft.com/office/drawing/2010/main">
                <a:solidFill>
                  <a:srgbClr val="FFFFFF"/>
                </a:solidFill>
              </a14:hiddenFill>
            </a:ext>
          </a:extLst>
        </p:spPr>
      </p:pic>
      <p:sp>
        <p:nvSpPr>
          <p:cNvPr id="4" name="Shape 258">
            <a:extLst>
              <a:ext uri="{FF2B5EF4-FFF2-40B4-BE49-F238E27FC236}">
                <a16:creationId xmlns:a16="http://schemas.microsoft.com/office/drawing/2014/main" id="{C2F0ED93-76FD-A84E-B422-2F36FEC47CE4}"/>
              </a:ext>
            </a:extLst>
          </p:cNvPr>
          <p:cNvSpPr/>
          <p:nvPr/>
        </p:nvSpPr>
        <p:spPr>
          <a:xfrm>
            <a:off x="0" y="27015"/>
            <a:ext cx="12192001" cy="1238889"/>
          </a:xfrm>
          <a:prstGeom prst="rect">
            <a:avLst/>
          </a:prstGeom>
          <a:gradFill>
            <a:gsLst>
              <a:gs pos="0">
                <a:schemeClr val="tx2">
                  <a:alpha val="5273"/>
                </a:schemeClr>
              </a:gs>
              <a:gs pos="64000">
                <a:srgbClr val="4EA685">
                  <a:alpha val="85186"/>
                </a:srgbClr>
              </a:gs>
            </a:gsLst>
            <a:lin ang="10800000" scaled="0"/>
          </a:gradFill>
          <a:ln>
            <a:noFill/>
          </a:ln>
          <a:effectLst>
            <a:outerShdw blurRad="40000" dist="23000" dir="5400000" rotWithShape="0">
              <a:srgbClr val="000000">
                <a:alpha val="34901"/>
              </a:srgbClr>
            </a:outerShdw>
          </a:effectLst>
        </p:spPr>
        <p:txBody>
          <a:bodyPr wrap="square" lIns="91425" tIns="45700" rIns="91425" bIns="45700" anchor="ctr" anchorCtr="0">
            <a:noAutofit/>
          </a:bodyPr>
          <a:lstStyle/>
          <a:p>
            <a:pPr marL="0" marR="0" lvl="0" indent="0" algn="ctr" rtl="0">
              <a:spcBef>
                <a:spcPts val="0"/>
              </a:spcBef>
              <a:buNone/>
            </a:pPr>
            <a:endParaRPr sz="1800" dirty="0">
              <a:solidFill>
                <a:schemeClr val="lt1"/>
              </a:solidFill>
              <a:latin typeface="Roboto Condensed Light"/>
              <a:ea typeface="Roboto Condensed Light"/>
              <a:cs typeface="Roboto Condensed Light"/>
              <a:sym typeface="Roboto Condensed Light"/>
            </a:endParaRPr>
          </a:p>
        </p:txBody>
      </p:sp>
      <p:sp>
        <p:nvSpPr>
          <p:cNvPr id="2" name="Title 1">
            <a:extLst>
              <a:ext uri="{FF2B5EF4-FFF2-40B4-BE49-F238E27FC236}">
                <a16:creationId xmlns:a16="http://schemas.microsoft.com/office/drawing/2014/main" id="{FFFBEF29-D6B7-BF4A-B9E3-BC0324D2EBA4}"/>
              </a:ext>
            </a:extLst>
          </p:cNvPr>
          <p:cNvSpPr>
            <a:spLocks noGrp="1"/>
          </p:cNvSpPr>
          <p:nvPr>
            <p:ph type="ctrTitle" idx="4294967295"/>
          </p:nvPr>
        </p:nvSpPr>
        <p:spPr>
          <a:xfrm>
            <a:off x="4496392" y="-3740"/>
            <a:ext cx="6599367" cy="1083957"/>
          </a:xfrm>
        </p:spPr>
        <p:txBody>
          <a:bodyPr>
            <a:normAutofit/>
          </a:bodyPr>
          <a:lstStyle/>
          <a:p>
            <a:pPr algn="r"/>
            <a:r>
              <a:rPr lang="en-US" dirty="0">
                <a:solidFill>
                  <a:schemeClr val="bg1"/>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Operational Effectiveness </a:t>
            </a:r>
          </a:p>
        </p:txBody>
      </p:sp>
      <p:sp>
        <p:nvSpPr>
          <p:cNvPr id="3" name="Rectangle 2">
            <a:extLst>
              <a:ext uri="{FF2B5EF4-FFF2-40B4-BE49-F238E27FC236}">
                <a16:creationId xmlns:a16="http://schemas.microsoft.com/office/drawing/2014/main" id="{78A830C0-8295-864A-B33A-5F48B77FC546}"/>
              </a:ext>
            </a:extLst>
          </p:cNvPr>
          <p:cNvSpPr/>
          <p:nvPr/>
        </p:nvSpPr>
        <p:spPr>
          <a:xfrm>
            <a:off x="1" y="5761126"/>
            <a:ext cx="12192000" cy="739833"/>
          </a:xfrm>
          <a:prstGeom prst="rect">
            <a:avLst/>
          </a:prstGeom>
          <a:solidFill>
            <a:schemeClr val="accent2">
              <a:alpha val="6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A12DB22-5A0F-4649-B1F3-FE2E98C56815}"/>
              </a:ext>
            </a:extLst>
          </p:cNvPr>
          <p:cNvSpPr/>
          <p:nvPr/>
        </p:nvSpPr>
        <p:spPr>
          <a:xfrm>
            <a:off x="0" y="6484302"/>
            <a:ext cx="12192000" cy="27432"/>
          </a:xfrm>
          <a:prstGeom prst="rect">
            <a:avLst/>
          </a:prstGeom>
          <a:gradFill>
            <a:gsLst>
              <a:gs pos="0">
                <a:schemeClr val="accent4"/>
              </a:gs>
              <a:gs pos="100000">
                <a:schemeClr val="accent4"/>
              </a:gs>
              <a:gs pos="50000">
                <a:schemeClr val="accent3"/>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78F06482-A66D-104C-B175-58124B3FDDFA}"/>
              </a:ext>
            </a:extLst>
          </p:cNvPr>
          <p:cNvPicPr>
            <a:picLocks noChangeAspect="1"/>
          </p:cNvPicPr>
          <p:nvPr/>
        </p:nvPicPr>
        <p:blipFill>
          <a:blip r:embed="rId4"/>
          <a:srcRect/>
          <a:stretch/>
        </p:blipFill>
        <p:spPr>
          <a:xfrm>
            <a:off x="341708" y="191739"/>
            <a:ext cx="4154684" cy="790154"/>
          </a:xfrm>
          <a:prstGeom prst="rect">
            <a:avLst/>
          </a:prstGeom>
        </p:spPr>
      </p:pic>
      <p:sp>
        <p:nvSpPr>
          <p:cNvPr id="5" name="Rectangle 4">
            <a:extLst>
              <a:ext uri="{FF2B5EF4-FFF2-40B4-BE49-F238E27FC236}">
                <a16:creationId xmlns:a16="http://schemas.microsoft.com/office/drawing/2014/main" id="{43B1B87C-C57D-44B3-6C5F-3E045ABA1935}"/>
              </a:ext>
            </a:extLst>
          </p:cNvPr>
          <p:cNvSpPr/>
          <p:nvPr/>
        </p:nvSpPr>
        <p:spPr>
          <a:xfrm>
            <a:off x="0" y="5750351"/>
            <a:ext cx="12192000" cy="27432"/>
          </a:xfrm>
          <a:prstGeom prst="rect">
            <a:avLst/>
          </a:prstGeom>
          <a:gradFill>
            <a:gsLst>
              <a:gs pos="0">
                <a:schemeClr val="accent4"/>
              </a:gs>
              <a:gs pos="100000">
                <a:schemeClr val="accent4"/>
              </a:gs>
              <a:gs pos="50000">
                <a:schemeClr val="accent3"/>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B42463A8-5D58-FC38-EB47-66AEF402F7A4}"/>
              </a:ext>
            </a:extLst>
          </p:cNvPr>
          <p:cNvPicPr>
            <a:picLocks noChangeAspect="1"/>
          </p:cNvPicPr>
          <p:nvPr/>
        </p:nvPicPr>
        <p:blipFill rotWithShape="1">
          <a:blip r:embed="rId5"/>
          <a:srcRect r="67618" b="-7432"/>
          <a:stretch/>
        </p:blipFill>
        <p:spPr>
          <a:xfrm>
            <a:off x="1862219" y="5956590"/>
            <a:ext cx="2516841" cy="350081"/>
          </a:xfrm>
          <a:prstGeom prst="rect">
            <a:avLst/>
          </a:prstGeom>
        </p:spPr>
      </p:pic>
      <p:pic>
        <p:nvPicPr>
          <p:cNvPr id="13" name="Picture 12">
            <a:extLst>
              <a:ext uri="{FF2B5EF4-FFF2-40B4-BE49-F238E27FC236}">
                <a16:creationId xmlns:a16="http://schemas.microsoft.com/office/drawing/2014/main" id="{CD3BFDCE-CA79-39F5-740E-F1C1CAEF1264}"/>
              </a:ext>
            </a:extLst>
          </p:cNvPr>
          <p:cNvPicPr>
            <a:picLocks noChangeAspect="1"/>
          </p:cNvPicPr>
          <p:nvPr/>
        </p:nvPicPr>
        <p:blipFill rotWithShape="1">
          <a:blip r:embed="rId5"/>
          <a:srcRect l="32382" r="29123" b="-7432"/>
          <a:stretch/>
        </p:blipFill>
        <p:spPr>
          <a:xfrm>
            <a:off x="4726641" y="5956590"/>
            <a:ext cx="2991972" cy="350081"/>
          </a:xfrm>
          <a:prstGeom prst="rect">
            <a:avLst/>
          </a:prstGeom>
        </p:spPr>
      </p:pic>
      <p:pic>
        <p:nvPicPr>
          <p:cNvPr id="14" name="Picture 13">
            <a:extLst>
              <a:ext uri="{FF2B5EF4-FFF2-40B4-BE49-F238E27FC236}">
                <a16:creationId xmlns:a16="http://schemas.microsoft.com/office/drawing/2014/main" id="{EF8D98E6-E09F-AE5F-A88B-A796720DB9AB}"/>
              </a:ext>
            </a:extLst>
          </p:cNvPr>
          <p:cNvPicPr>
            <a:picLocks noChangeAspect="1"/>
          </p:cNvPicPr>
          <p:nvPr/>
        </p:nvPicPr>
        <p:blipFill rotWithShape="1">
          <a:blip r:embed="rId5"/>
          <a:srcRect l="70877" b="-7432"/>
          <a:stretch/>
        </p:blipFill>
        <p:spPr>
          <a:xfrm>
            <a:off x="8122023" y="5956590"/>
            <a:ext cx="2263587" cy="350081"/>
          </a:xfrm>
          <a:prstGeom prst="rect">
            <a:avLst/>
          </a:prstGeom>
        </p:spPr>
      </p:pic>
      <p:sp>
        <p:nvSpPr>
          <p:cNvPr id="15" name="TextBox 14">
            <a:extLst>
              <a:ext uri="{FF2B5EF4-FFF2-40B4-BE49-F238E27FC236}">
                <a16:creationId xmlns:a16="http://schemas.microsoft.com/office/drawing/2014/main" id="{DD3BF76A-85C0-C7D8-955D-171DF456CBB7}"/>
              </a:ext>
            </a:extLst>
          </p:cNvPr>
          <p:cNvSpPr txBox="1"/>
          <p:nvPr/>
        </p:nvSpPr>
        <p:spPr>
          <a:xfrm>
            <a:off x="1782855" y="6564023"/>
            <a:ext cx="8626289" cy="200055"/>
          </a:xfrm>
          <a:prstGeom prst="rect">
            <a:avLst/>
          </a:prstGeom>
          <a:noFill/>
        </p:spPr>
        <p:txBody>
          <a:bodyPr wrap="square" rtlCol="0">
            <a:spAutoFit/>
          </a:bodyPr>
          <a:lstStyle/>
          <a:p>
            <a:pPr algn="ctr"/>
            <a:r>
              <a:rPr lang="en-US" sz="700" dirty="0">
                <a:solidFill>
                  <a:schemeClr val="bg1"/>
                </a:solidFill>
                <a:effectLst/>
                <a:latin typeface="Arial" panose="020B0604020202020204" pitchFamily="34" charset="0"/>
              </a:rPr>
              <a:t>UA is an affirmative action/equal opportunity employer, educational institution and provider and prohibits illegal discrimination against any individual: </a:t>
            </a:r>
            <a:r>
              <a:rPr lang="en-US" sz="700" dirty="0" err="1">
                <a:solidFill>
                  <a:schemeClr val="bg1"/>
                </a:solidFill>
                <a:effectLst/>
                <a:latin typeface="Arial" panose="020B0604020202020204" pitchFamily="34" charset="0"/>
              </a:rPr>
              <a:t>www.alaska.edu</a:t>
            </a:r>
            <a:r>
              <a:rPr lang="en-US" sz="700" dirty="0">
                <a:solidFill>
                  <a:schemeClr val="bg1"/>
                </a:solidFill>
                <a:effectLst/>
                <a:latin typeface="Arial" panose="020B0604020202020204" pitchFamily="34" charset="0"/>
              </a:rPr>
              <a:t>/nondiscrimination.</a:t>
            </a:r>
          </a:p>
        </p:txBody>
      </p:sp>
      <p:sp>
        <p:nvSpPr>
          <p:cNvPr id="11" name="TextBox 10">
            <a:extLst>
              <a:ext uri="{FF2B5EF4-FFF2-40B4-BE49-F238E27FC236}">
                <a16:creationId xmlns:a16="http://schemas.microsoft.com/office/drawing/2014/main" id="{E45370AB-908E-104B-73FD-330E5D1C6ABF}"/>
              </a:ext>
            </a:extLst>
          </p:cNvPr>
          <p:cNvSpPr txBox="1"/>
          <p:nvPr/>
        </p:nvSpPr>
        <p:spPr>
          <a:xfrm>
            <a:off x="553581" y="1391383"/>
            <a:ext cx="11077141" cy="2677656"/>
          </a:xfrm>
          <a:prstGeom prst="rect">
            <a:avLst/>
          </a:prstGeom>
          <a:noFill/>
        </p:spPr>
        <p:txBody>
          <a:bodyPr wrap="square">
            <a:spAutoFit/>
          </a:bodyPr>
          <a:lstStyle/>
          <a:p>
            <a:pPr rtl="0" fontAlgn="base">
              <a:spcBef>
                <a:spcPts val="0"/>
              </a:spcBef>
              <a:spcAft>
                <a:spcPts val="0"/>
              </a:spcAft>
              <a:buFont typeface="Arial" panose="020B0604020202020204" pitchFamily="34" charset="0"/>
              <a:buChar char="•"/>
            </a:pPr>
            <a:r>
              <a:rPr lang="en-US" sz="2400" b="1" i="0" u="none" strike="noStrike" dirty="0">
                <a:solidFill>
                  <a:schemeClr val="bg1"/>
                </a:solidFill>
                <a:effectLst/>
                <a:latin typeface="Calibri" panose="020F0502020204030204" pitchFamily="34" charset="0"/>
              </a:rPr>
              <a:t>Create and manage processes that make it easy for students seeking a degree to be admitted and enroll, and make campus navigation intuitive.</a:t>
            </a:r>
          </a:p>
          <a:p>
            <a:pPr rtl="0" fontAlgn="base">
              <a:spcBef>
                <a:spcPts val="0"/>
              </a:spcBef>
              <a:spcAft>
                <a:spcPts val="0"/>
              </a:spcAft>
              <a:buFont typeface="Arial" panose="020B0604020202020204" pitchFamily="34" charset="0"/>
              <a:buChar char="•"/>
            </a:pPr>
            <a:endParaRPr lang="en-US" sz="2400" b="1" dirty="0">
              <a:solidFill>
                <a:schemeClr val="bg1"/>
              </a:solidFill>
              <a:latin typeface="Calibri" panose="020F0502020204030204" pitchFamily="34" charset="0"/>
            </a:endParaRPr>
          </a:p>
          <a:p>
            <a:pPr rtl="0" fontAlgn="base">
              <a:spcBef>
                <a:spcPts val="0"/>
              </a:spcBef>
              <a:spcAft>
                <a:spcPts val="0"/>
              </a:spcAft>
            </a:pPr>
            <a:endParaRPr lang="en-US" sz="2400" b="1" i="0" u="none" strike="noStrike" dirty="0">
              <a:solidFill>
                <a:schemeClr val="bg1"/>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endParaRPr lang="en-US" sz="2400" b="1" i="0" u="none" strike="noStrike" dirty="0">
              <a:solidFill>
                <a:schemeClr val="bg1"/>
              </a:solidFill>
              <a:effectLst/>
              <a:latin typeface="Calibri" panose="020F0502020204030204" pitchFamily="34" charset="0"/>
            </a:endParaRPr>
          </a:p>
          <a:p>
            <a:pPr rtl="0" fontAlgn="base">
              <a:spcBef>
                <a:spcPts val="0"/>
              </a:spcBef>
              <a:spcAft>
                <a:spcPts val="0"/>
              </a:spcAft>
              <a:buFont typeface="Arial" panose="020B0604020202020204" pitchFamily="34" charset="0"/>
              <a:buChar char="•"/>
            </a:pPr>
            <a:r>
              <a:rPr lang="en-US" sz="2400" b="1" i="0" u="none" strike="noStrike" dirty="0">
                <a:solidFill>
                  <a:schemeClr val="bg1"/>
                </a:solidFill>
                <a:effectLst/>
                <a:latin typeface="Calibri" panose="020F0502020204030204" pitchFamily="34" charset="0"/>
              </a:rPr>
              <a:t>Proactively facilitate greater academic efficiency to maximize course availability to ensure timely graduation and maximizing fill rate based on demand</a:t>
            </a:r>
            <a:endParaRPr lang="en-US" sz="2400" b="1" i="0" u="none" strike="noStrike" dirty="0">
              <a:solidFill>
                <a:schemeClr val="bg1"/>
              </a:solidFill>
              <a:effectLst/>
              <a:latin typeface="Arial" panose="020B0604020202020204" pitchFamily="34" charset="0"/>
            </a:endParaRPr>
          </a:p>
        </p:txBody>
      </p:sp>
    </p:spTree>
    <p:extLst>
      <p:ext uri="{BB962C8B-B14F-4D97-AF65-F5344CB8AC3E}">
        <p14:creationId xmlns:p14="http://schemas.microsoft.com/office/powerpoint/2010/main" val="2389857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1000"/>
                                        <p:tgtEl>
                                          <p:spTgt spid="2"/>
                                        </p:tgtEl>
                                      </p:cBhvr>
                                    </p:animEffect>
                                  </p:childTnLst>
                                </p:cTn>
                              </p:par>
                            </p:childTnLst>
                          </p:cTn>
                        </p:par>
                        <p:par>
                          <p:cTn id="11" fill="hold">
                            <p:stCondLst>
                              <p:cond delay="2000"/>
                            </p:stCondLst>
                            <p:childTnLst>
                              <p:par>
                                <p:cTn id="12" presetID="9"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dissolve">
                                      <p:cBhvr>
                                        <p:cTn id="14" dur="1000"/>
                                        <p:tgtEl>
                                          <p:spTgt spid="12"/>
                                        </p:tgtEl>
                                      </p:cBhvr>
                                    </p:animEffect>
                                  </p:childTnLst>
                                </p:cTn>
                              </p:par>
                            </p:childTnLst>
                          </p:cTn>
                        </p:par>
                        <p:par>
                          <p:cTn id="15" fill="hold">
                            <p:stCondLst>
                              <p:cond delay="3000"/>
                            </p:stCondLst>
                            <p:childTnLst>
                              <p:par>
                                <p:cTn id="16" presetID="9"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dissolve">
                                      <p:cBhvr>
                                        <p:cTn id="18" dur="1000"/>
                                        <p:tgtEl>
                                          <p:spTgt spid="13"/>
                                        </p:tgtEl>
                                      </p:cBhvr>
                                    </p:animEffect>
                                  </p:childTnLst>
                                </p:cTn>
                              </p:par>
                            </p:childTnLst>
                          </p:cTn>
                        </p:par>
                        <p:par>
                          <p:cTn id="19" fill="hold">
                            <p:stCondLst>
                              <p:cond delay="4000"/>
                            </p:stCondLst>
                            <p:childTnLst>
                              <p:par>
                                <p:cTn id="20" presetID="9" presetClass="entr" presetSubtype="0" fill="hold" nodeType="afterEffect">
                                  <p:stCondLst>
                                    <p:cond delay="500"/>
                                  </p:stCondLst>
                                  <p:childTnLst>
                                    <p:set>
                                      <p:cBhvr>
                                        <p:cTn id="21" dur="1" fill="hold">
                                          <p:stCondLst>
                                            <p:cond delay="0"/>
                                          </p:stCondLst>
                                        </p:cTn>
                                        <p:tgtEl>
                                          <p:spTgt spid="14"/>
                                        </p:tgtEl>
                                        <p:attrNameLst>
                                          <p:attrName>style.visibility</p:attrName>
                                        </p:attrNameLst>
                                      </p:cBhvr>
                                      <p:to>
                                        <p:strVal val="visible"/>
                                      </p:to>
                                    </p:set>
                                    <p:animEffect transition="in" filter="dissolv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4" name="Shape 258">
            <a:extLst>
              <a:ext uri="{FF2B5EF4-FFF2-40B4-BE49-F238E27FC236}">
                <a16:creationId xmlns:a16="http://schemas.microsoft.com/office/drawing/2014/main" id="{C2F0ED93-76FD-A84E-B422-2F36FEC47CE4}"/>
              </a:ext>
            </a:extLst>
          </p:cNvPr>
          <p:cNvSpPr/>
          <p:nvPr/>
        </p:nvSpPr>
        <p:spPr>
          <a:xfrm>
            <a:off x="0" y="389614"/>
            <a:ext cx="12192001" cy="1238889"/>
          </a:xfrm>
          <a:prstGeom prst="rect">
            <a:avLst/>
          </a:prstGeom>
          <a:gradFill>
            <a:gsLst>
              <a:gs pos="0">
                <a:schemeClr val="tx2">
                  <a:alpha val="5273"/>
                </a:schemeClr>
              </a:gs>
              <a:gs pos="64000">
                <a:srgbClr val="4EA685">
                  <a:alpha val="85186"/>
                </a:srgbClr>
              </a:gs>
            </a:gsLst>
            <a:lin ang="10800000" scaled="0"/>
          </a:gradFill>
          <a:ln>
            <a:noFill/>
          </a:ln>
          <a:effectLst>
            <a:outerShdw blurRad="40000" dist="23000" dir="5400000" rotWithShape="0">
              <a:srgbClr val="000000">
                <a:alpha val="34901"/>
              </a:srgbClr>
            </a:outerShdw>
          </a:effectLst>
        </p:spPr>
        <p:txBody>
          <a:bodyPr wrap="square" lIns="91425" tIns="45700" rIns="91425" bIns="45700" anchor="ctr" anchorCtr="0">
            <a:noAutofit/>
          </a:bodyPr>
          <a:lstStyle/>
          <a:p>
            <a:pPr marL="0" marR="0" lvl="0" indent="0" algn="ctr" rtl="0">
              <a:spcBef>
                <a:spcPts val="0"/>
              </a:spcBef>
              <a:buNone/>
            </a:pPr>
            <a:endParaRPr sz="1800" dirty="0">
              <a:solidFill>
                <a:schemeClr val="lt1"/>
              </a:solidFill>
              <a:latin typeface="Roboto Condensed Light"/>
              <a:ea typeface="Roboto Condensed Light"/>
              <a:cs typeface="Roboto Condensed Light"/>
              <a:sym typeface="Roboto Condensed Light"/>
            </a:endParaRPr>
          </a:p>
        </p:txBody>
      </p:sp>
      <p:sp>
        <p:nvSpPr>
          <p:cNvPr id="2" name="Title 1">
            <a:extLst>
              <a:ext uri="{FF2B5EF4-FFF2-40B4-BE49-F238E27FC236}">
                <a16:creationId xmlns:a16="http://schemas.microsoft.com/office/drawing/2014/main" id="{FFFBEF29-D6B7-BF4A-B9E3-BC0324D2EBA4}"/>
              </a:ext>
            </a:extLst>
          </p:cNvPr>
          <p:cNvSpPr>
            <a:spLocks noGrp="1"/>
          </p:cNvSpPr>
          <p:nvPr>
            <p:ph type="ctrTitle" idx="4294967295"/>
          </p:nvPr>
        </p:nvSpPr>
        <p:spPr>
          <a:xfrm>
            <a:off x="-7216" y="-3740"/>
            <a:ext cx="11102975" cy="2051430"/>
          </a:xfrm>
        </p:spPr>
        <p:txBody>
          <a:bodyPr>
            <a:normAutofit/>
          </a:bodyPr>
          <a:lstStyle/>
          <a:p>
            <a:pPr algn="r"/>
            <a:r>
              <a:rPr lang="en-US" dirty="0">
                <a:solidFill>
                  <a:schemeClr val="bg1"/>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Recruitment </a:t>
            </a:r>
          </a:p>
        </p:txBody>
      </p:sp>
      <p:sp>
        <p:nvSpPr>
          <p:cNvPr id="3" name="Rectangle 2">
            <a:extLst>
              <a:ext uri="{FF2B5EF4-FFF2-40B4-BE49-F238E27FC236}">
                <a16:creationId xmlns:a16="http://schemas.microsoft.com/office/drawing/2014/main" id="{78A830C0-8295-864A-B33A-5F48B77FC546}"/>
              </a:ext>
            </a:extLst>
          </p:cNvPr>
          <p:cNvSpPr/>
          <p:nvPr/>
        </p:nvSpPr>
        <p:spPr>
          <a:xfrm>
            <a:off x="1" y="5761126"/>
            <a:ext cx="12192000" cy="739833"/>
          </a:xfrm>
          <a:prstGeom prst="rect">
            <a:avLst/>
          </a:prstGeom>
          <a:solidFill>
            <a:schemeClr val="accent2">
              <a:alpha val="6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A12DB22-5A0F-4649-B1F3-FE2E98C56815}"/>
              </a:ext>
            </a:extLst>
          </p:cNvPr>
          <p:cNvSpPr/>
          <p:nvPr/>
        </p:nvSpPr>
        <p:spPr>
          <a:xfrm>
            <a:off x="0" y="6484302"/>
            <a:ext cx="12192000" cy="27432"/>
          </a:xfrm>
          <a:prstGeom prst="rect">
            <a:avLst/>
          </a:prstGeom>
          <a:gradFill>
            <a:gsLst>
              <a:gs pos="0">
                <a:schemeClr val="accent4"/>
              </a:gs>
              <a:gs pos="100000">
                <a:schemeClr val="accent4"/>
              </a:gs>
              <a:gs pos="50000">
                <a:schemeClr val="accent3"/>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78F06482-A66D-104C-B175-58124B3FDDFA}"/>
              </a:ext>
            </a:extLst>
          </p:cNvPr>
          <p:cNvPicPr>
            <a:picLocks noChangeAspect="1"/>
          </p:cNvPicPr>
          <p:nvPr/>
        </p:nvPicPr>
        <p:blipFill>
          <a:blip r:embed="rId3"/>
          <a:srcRect/>
          <a:stretch/>
        </p:blipFill>
        <p:spPr>
          <a:xfrm>
            <a:off x="653240" y="626898"/>
            <a:ext cx="4154684" cy="790154"/>
          </a:xfrm>
          <a:prstGeom prst="rect">
            <a:avLst/>
          </a:prstGeom>
        </p:spPr>
      </p:pic>
      <p:sp>
        <p:nvSpPr>
          <p:cNvPr id="5" name="Rectangle 4">
            <a:extLst>
              <a:ext uri="{FF2B5EF4-FFF2-40B4-BE49-F238E27FC236}">
                <a16:creationId xmlns:a16="http://schemas.microsoft.com/office/drawing/2014/main" id="{43B1B87C-C57D-44B3-6C5F-3E045ABA1935}"/>
              </a:ext>
            </a:extLst>
          </p:cNvPr>
          <p:cNvSpPr/>
          <p:nvPr/>
        </p:nvSpPr>
        <p:spPr>
          <a:xfrm>
            <a:off x="0" y="5750351"/>
            <a:ext cx="12192000" cy="27432"/>
          </a:xfrm>
          <a:prstGeom prst="rect">
            <a:avLst/>
          </a:prstGeom>
          <a:gradFill>
            <a:gsLst>
              <a:gs pos="0">
                <a:schemeClr val="accent4"/>
              </a:gs>
              <a:gs pos="100000">
                <a:schemeClr val="accent4"/>
              </a:gs>
              <a:gs pos="50000">
                <a:schemeClr val="accent3"/>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B42463A8-5D58-FC38-EB47-66AEF402F7A4}"/>
              </a:ext>
            </a:extLst>
          </p:cNvPr>
          <p:cNvPicPr>
            <a:picLocks noChangeAspect="1"/>
          </p:cNvPicPr>
          <p:nvPr/>
        </p:nvPicPr>
        <p:blipFill rotWithShape="1">
          <a:blip r:embed="rId4"/>
          <a:srcRect r="67618" b="-7432"/>
          <a:stretch/>
        </p:blipFill>
        <p:spPr>
          <a:xfrm>
            <a:off x="1862219" y="5956590"/>
            <a:ext cx="2516841" cy="350081"/>
          </a:xfrm>
          <a:prstGeom prst="rect">
            <a:avLst/>
          </a:prstGeom>
        </p:spPr>
      </p:pic>
      <p:pic>
        <p:nvPicPr>
          <p:cNvPr id="13" name="Picture 12">
            <a:extLst>
              <a:ext uri="{FF2B5EF4-FFF2-40B4-BE49-F238E27FC236}">
                <a16:creationId xmlns:a16="http://schemas.microsoft.com/office/drawing/2014/main" id="{CD3BFDCE-CA79-39F5-740E-F1C1CAEF1264}"/>
              </a:ext>
            </a:extLst>
          </p:cNvPr>
          <p:cNvPicPr>
            <a:picLocks noChangeAspect="1"/>
          </p:cNvPicPr>
          <p:nvPr/>
        </p:nvPicPr>
        <p:blipFill rotWithShape="1">
          <a:blip r:embed="rId4"/>
          <a:srcRect l="32382" r="29123" b="-7432"/>
          <a:stretch/>
        </p:blipFill>
        <p:spPr>
          <a:xfrm>
            <a:off x="4726641" y="5956590"/>
            <a:ext cx="2991972" cy="350081"/>
          </a:xfrm>
          <a:prstGeom prst="rect">
            <a:avLst/>
          </a:prstGeom>
        </p:spPr>
      </p:pic>
      <p:pic>
        <p:nvPicPr>
          <p:cNvPr id="14" name="Picture 13">
            <a:extLst>
              <a:ext uri="{FF2B5EF4-FFF2-40B4-BE49-F238E27FC236}">
                <a16:creationId xmlns:a16="http://schemas.microsoft.com/office/drawing/2014/main" id="{EF8D98E6-E09F-AE5F-A88B-A796720DB9AB}"/>
              </a:ext>
            </a:extLst>
          </p:cNvPr>
          <p:cNvPicPr>
            <a:picLocks noChangeAspect="1"/>
          </p:cNvPicPr>
          <p:nvPr/>
        </p:nvPicPr>
        <p:blipFill rotWithShape="1">
          <a:blip r:embed="rId4"/>
          <a:srcRect l="70877" b="-7432"/>
          <a:stretch/>
        </p:blipFill>
        <p:spPr>
          <a:xfrm>
            <a:off x="8122023" y="5956590"/>
            <a:ext cx="2263587" cy="350081"/>
          </a:xfrm>
          <a:prstGeom prst="rect">
            <a:avLst/>
          </a:prstGeom>
        </p:spPr>
      </p:pic>
      <p:sp>
        <p:nvSpPr>
          <p:cNvPr id="15" name="TextBox 14">
            <a:extLst>
              <a:ext uri="{FF2B5EF4-FFF2-40B4-BE49-F238E27FC236}">
                <a16:creationId xmlns:a16="http://schemas.microsoft.com/office/drawing/2014/main" id="{DD3BF76A-85C0-C7D8-955D-171DF456CBB7}"/>
              </a:ext>
            </a:extLst>
          </p:cNvPr>
          <p:cNvSpPr txBox="1"/>
          <p:nvPr/>
        </p:nvSpPr>
        <p:spPr>
          <a:xfrm>
            <a:off x="1782855" y="6564023"/>
            <a:ext cx="8626289" cy="200055"/>
          </a:xfrm>
          <a:prstGeom prst="rect">
            <a:avLst/>
          </a:prstGeom>
          <a:noFill/>
        </p:spPr>
        <p:txBody>
          <a:bodyPr wrap="square" rtlCol="0">
            <a:spAutoFit/>
          </a:bodyPr>
          <a:lstStyle/>
          <a:p>
            <a:pPr algn="ctr"/>
            <a:r>
              <a:rPr lang="en-US" sz="700" dirty="0">
                <a:solidFill>
                  <a:schemeClr val="bg1"/>
                </a:solidFill>
                <a:effectLst/>
                <a:latin typeface="Arial" panose="020B0604020202020204" pitchFamily="34" charset="0"/>
              </a:rPr>
              <a:t>UA is an affirmative action/equal opportunity employer, educational institution and provider and prohibits illegal discrimination against any individual: </a:t>
            </a:r>
            <a:r>
              <a:rPr lang="en-US" sz="700" dirty="0" err="1">
                <a:solidFill>
                  <a:schemeClr val="bg1"/>
                </a:solidFill>
                <a:effectLst/>
                <a:latin typeface="Arial" panose="020B0604020202020204" pitchFamily="34" charset="0"/>
              </a:rPr>
              <a:t>www.alaska.edu</a:t>
            </a:r>
            <a:r>
              <a:rPr lang="en-US" sz="700" dirty="0">
                <a:solidFill>
                  <a:schemeClr val="bg1"/>
                </a:solidFill>
                <a:effectLst/>
                <a:latin typeface="Arial" panose="020B0604020202020204" pitchFamily="34" charset="0"/>
              </a:rPr>
              <a:t>/nondiscrimination.</a:t>
            </a:r>
          </a:p>
        </p:txBody>
      </p:sp>
      <p:sp>
        <p:nvSpPr>
          <p:cNvPr id="11" name="TextBox 10">
            <a:extLst>
              <a:ext uri="{FF2B5EF4-FFF2-40B4-BE49-F238E27FC236}">
                <a16:creationId xmlns:a16="http://schemas.microsoft.com/office/drawing/2014/main" id="{E45370AB-908E-104B-73FD-330E5D1C6ABF}"/>
              </a:ext>
            </a:extLst>
          </p:cNvPr>
          <p:cNvSpPr txBox="1"/>
          <p:nvPr/>
        </p:nvSpPr>
        <p:spPr>
          <a:xfrm>
            <a:off x="653240" y="1919216"/>
            <a:ext cx="11022086" cy="3662541"/>
          </a:xfrm>
          <a:prstGeom prst="rect">
            <a:avLst/>
          </a:prstGeom>
          <a:noFill/>
        </p:spPr>
        <p:txBody>
          <a:bodyPr wrap="square">
            <a:spAutoFit/>
          </a:bodyPr>
          <a:lstStyle/>
          <a:p>
            <a:pPr rtl="0" fontAlgn="base">
              <a:spcBef>
                <a:spcPts val="0"/>
              </a:spcBef>
              <a:spcAft>
                <a:spcPts val="0"/>
              </a:spcAft>
              <a:buFont typeface="Arial" panose="020B0604020202020204" pitchFamily="34" charset="0"/>
              <a:buChar char="•"/>
            </a:pPr>
            <a:r>
              <a:rPr lang="en-US" sz="2400" b="1" i="0" u="none" strike="noStrike" dirty="0">
                <a:solidFill>
                  <a:srgbClr val="000000"/>
                </a:solidFill>
                <a:effectLst/>
                <a:latin typeface="Calibri" panose="020F0502020204030204" pitchFamily="34" charset="0"/>
              </a:rPr>
              <a:t>Develop and execute a comprehensive recruitment plan with sub-plans for Transfer, Online, International, and Graduate admissions.</a:t>
            </a:r>
            <a:endParaRPr lang="en-US" sz="2400" b="1" i="0"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2400" b="1" i="0" u="none" strike="noStrike" dirty="0">
                <a:solidFill>
                  <a:srgbClr val="000000"/>
                </a:solidFill>
                <a:effectLst/>
                <a:latin typeface="Calibri" panose="020F0502020204030204" pitchFamily="34" charset="0"/>
              </a:rPr>
              <a:t>Position the University of Alaska Anchorage as an institution of first choice for students and families seeking higher education</a:t>
            </a:r>
            <a:endParaRPr lang="en-US" sz="2400" b="1" i="0"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2400" b="1" i="0" u="none" strike="noStrike" dirty="0">
                <a:solidFill>
                  <a:srgbClr val="000000"/>
                </a:solidFill>
                <a:effectLst/>
                <a:latin typeface="Calibri" panose="020F0502020204030204" pitchFamily="34" charset="0"/>
              </a:rPr>
              <a:t>Use data analysis to determine which programs should be marketed as destination programs for UAA</a:t>
            </a:r>
            <a:endParaRPr lang="en-US" sz="2400" b="1" i="0"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2400" b="1" i="0" u="none" strike="noStrike" dirty="0">
                <a:solidFill>
                  <a:srgbClr val="000000"/>
                </a:solidFill>
                <a:effectLst/>
                <a:latin typeface="Calibri" panose="020F0502020204030204" pitchFamily="34" charset="0"/>
              </a:rPr>
              <a:t>Facilitate enrollment of students who have stopped out by providing a single point of contact and outreach to support their needs.</a:t>
            </a:r>
            <a:endParaRPr lang="en-US" sz="2400" b="1" i="0" u="none" strike="noStrike" dirty="0">
              <a:solidFill>
                <a:srgbClr val="000000"/>
              </a:solidFill>
              <a:effectLst/>
              <a:latin typeface="Arial" panose="020B0604020202020204" pitchFamily="34" charset="0"/>
            </a:endParaRPr>
          </a:p>
          <a:p>
            <a:br>
              <a:rPr lang="en-US" sz="2000" b="0" dirty="0">
                <a:effectLst/>
              </a:rPr>
            </a:br>
            <a:endParaRPr lang="en-US" sz="2000" b="0" i="0" u="none" strike="noStrike"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3415444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1000"/>
                                        <p:tgtEl>
                                          <p:spTgt spid="2"/>
                                        </p:tgtEl>
                                      </p:cBhvr>
                                    </p:animEffect>
                                  </p:childTnLst>
                                </p:cTn>
                              </p:par>
                            </p:childTnLst>
                          </p:cTn>
                        </p:par>
                        <p:par>
                          <p:cTn id="11" fill="hold">
                            <p:stCondLst>
                              <p:cond delay="2000"/>
                            </p:stCondLst>
                            <p:childTnLst>
                              <p:par>
                                <p:cTn id="12" presetID="9"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dissolve">
                                      <p:cBhvr>
                                        <p:cTn id="14" dur="1000"/>
                                        <p:tgtEl>
                                          <p:spTgt spid="12"/>
                                        </p:tgtEl>
                                      </p:cBhvr>
                                    </p:animEffect>
                                  </p:childTnLst>
                                </p:cTn>
                              </p:par>
                            </p:childTnLst>
                          </p:cTn>
                        </p:par>
                        <p:par>
                          <p:cTn id="15" fill="hold">
                            <p:stCondLst>
                              <p:cond delay="3000"/>
                            </p:stCondLst>
                            <p:childTnLst>
                              <p:par>
                                <p:cTn id="16" presetID="9"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dissolve">
                                      <p:cBhvr>
                                        <p:cTn id="18" dur="1000"/>
                                        <p:tgtEl>
                                          <p:spTgt spid="13"/>
                                        </p:tgtEl>
                                      </p:cBhvr>
                                    </p:animEffect>
                                  </p:childTnLst>
                                </p:cTn>
                              </p:par>
                            </p:childTnLst>
                          </p:cTn>
                        </p:par>
                        <p:par>
                          <p:cTn id="19" fill="hold">
                            <p:stCondLst>
                              <p:cond delay="4000"/>
                            </p:stCondLst>
                            <p:childTnLst>
                              <p:par>
                                <p:cTn id="20" presetID="9" presetClass="entr" presetSubtype="0" fill="hold" nodeType="afterEffect">
                                  <p:stCondLst>
                                    <p:cond delay="500"/>
                                  </p:stCondLst>
                                  <p:childTnLst>
                                    <p:set>
                                      <p:cBhvr>
                                        <p:cTn id="21" dur="1" fill="hold">
                                          <p:stCondLst>
                                            <p:cond delay="0"/>
                                          </p:stCondLst>
                                        </p:cTn>
                                        <p:tgtEl>
                                          <p:spTgt spid="14"/>
                                        </p:tgtEl>
                                        <p:attrNameLst>
                                          <p:attrName>style.visibility</p:attrName>
                                        </p:attrNameLst>
                                      </p:cBhvr>
                                      <p:to>
                                        <p:strVal val="visible"/>
                                      </p:to>
                                    </p:set>
                                    <p:animEffect transition="in" filter="dissolv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Shape 258">
            <a:extLst>
              <a:ext uri="{FF2B5EF4-FFF2-40B4-BE49-F238E27FC236}">
                <a16:creationId xmlns:a16="http://schemas.microsoft.com/office/drawing/2014/main" id="{C2F0ED93-76FD-A84E-B422-2F36FEC47CE4}"/>
              </a:ext>
            </a:extLst>
          </p:cNvPr>
          <p:cNvSpPr/>
          <p:nvPr/>
        </p:nvSpPr>
        <p:spPr>
          <a:xfrm>
            <a:off x="0" y="389614"/>
            <a:ext cx="12192001" cy="1238889"/>
          </a:xfrm>
          <a:prstGeom prst="rect">
            <a:avLst/>
          </a:prstGeom>
          <a:gradFill>
            <a:gsLst>
              <a:gs pos="0">
                <a:schemeClr val="tx2">
                  <a:alpha val="5273"/>
                </a:schemeClr>
              </a:gs>
              <a:gs pos="64000">
                <a:srgbClr val="4EA685">
                  <a:alpha val="85186"/>
                </a:srgbClr>
              </a:gs>
            </a:gsLst>
            <a:lin ang="10800000" scaled="0"/>
          </a:gradFill>
          <a:ln>
            <a:noFill/>
          </a:ln>
          <a:effectLst>
            <a:outerShdw blurRad="40000" dist="23000" dir="5400000" rotWithShape="0">
              <a:srgbClr val="000000">
                <a:alpha val="34901"/>
              </a:srgbClr>
            </a:outerShdw>
          </a:effectLst>
        </p:spPr>
        <p:txBody>
          <a:bodyPr wrap="square" lIns="91425" tIns="45700" rIns="91425" bIns="45700" anchor="ctr" anchorCtr="0">
            <a:noAutofit/>
          </a:bodyPr>
          <a:lstStyle/>
          <a:p>
            <a:pPr marL="0" marR="0" lvl="0" indent="0" algn="ctr" rtl="0">
              <a:spcBef>
                <a:spcPts val="0"/>
              </a:spcBef>
              <a:buNone/>
            </a:pPr>
            <a:endParaRPr sz="1800" dirty="0">
              <a:solidFill>
                <a:schemeClr val="lt1"/>
              </a:solidFill>
              <a:latin typeface="Roboto Condensed Light"/>
              <a:ea typeface="Roboto Condensed Light"/>
              <a:cs typeface="Roboto Condensed Light"/>
              <a:sym typeface="Roboto Condensed Light"/>
            </a:endParaRPr>
          </a:p>
        </p:txBody>
      </p:sp>
      <p:sp>
        <p:nvSpPr>
          <p:cNvPr id="2" name="Title 1">
            <a:extLst>
              <a:ext uri="{FF2B5EF4-FFF2-40B4-BE49-F238E27FC236}">
                <a16:creationId xmlns:a16="http://schemas.microsoft.com/office/drawing/2014/main" id="{FFFBEF29-D6B7-BF4A-B9E3-BC0324D2EBA4}"/>
              </a:ext>
            </a:extLst>
          </p:cNvPr>
          <p:cNvSpPr>
            <a:spLocks noGrp="1"/>
          </p:cNvSpPr>
          <p:nvPr>
            <p:ph type="ctrTitle" idx="4294967295"/>
          </p:nvPr>
        </p:nvSpPr>
        <p:spPr>
          <a:xfrm>
            <a:off x="-7216" y="-3740"/>
            <a:ext cx="11102975" cy="2051430"/>
          </a:xfrm>
        </p:spPr>
        <p:txBody>
          <a:bodyPr>
            <a:normAutofit/>
          </a:bodyPr>
          <a:lstStyle/>
          <a:p>
            <a:pPr algn="r"/>
            <a:r>
              <a:rPr lang="en-US" dirty="0">
                <a:solidFill>
                  <a:schemeClr val="bg1"/>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Reputation Management</a:t>
            </a:r>
          </a:p>
        </p:txBody>
      </p:sp>
      <p:sp>
        <p:nvSpPr>
          <p:cNvPr id="3" name="Rectangle 2">
            <a:extLst>
              <a:ext uri="{FF2B5EF4-FFF2-40B4-BE49-F238E27FC236}">
                <a16:creationId xmlns:a16="http://schemas.microsoft.com/office/drawing/2014/main" id="{78A830C0-8295-864A-B33A-5F48B77FC546}"/>
              </a:ext>
            </a:extLst>
          </p:cNvPr>
          <p:cNvSpPr/>
          <p:nvPr/>
        </p:nvSpPr>
        <p:spPr>
          <a:xfrm>
            <a:off x="1" y="5761126"/>
            <a:ext cx="12192000" cy="739833"/>
          </a:xfrm>
          <a:prstGeom prst="rect">
            <a:avLst/>
          </a:prstGeom>
          <a:solidFill>
            <a:schemeClr val="accent2">
              <a:alpha val="6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A12DB22-5A0F-4649-B1F3-FE2E98C56815}"/>
              </a:ext>
            </a:extLst>
          </p:cNvPr>
          <p:cNvSpPr/>
          <p:nvPr/>
        </p:nvSpPr>
        <p:spPr>
          <a:xfrm>
            <a:off x="0" y="6484302"/>
            <a:ext cx="12192000" cy="27432"/>
          </a:xfrm>
          <a:prstGeom prst="rect">
            <a:avLst/>
          </a:prstGeom>
          <a:gradFill>
            <a:gsLst>
              <a:gs pos="0">
                <a:schemeClr val="accent4"/>
              </a:gs>
              <a:gs pos="100000">
                <a:schemeClr val="accent4"/>
              </a:gs>
              <a:gs pos="50000">
                <a:schemeClr val="accent3"/>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78F06482-A66D-104C-B175-58124B3FDDFA}"/>
              </a:ext>
            </a:extLst>
          </p:cNvPr>
          <p:cNvPicPr>
            <a:picLocks noChangeAspect="1"/>
          </p:cNvPicPr>
          <p:nvPr/>
        </p:nvPicPr>
        <p:blipFill>
          <a:blip r:embed="rId3"/>
          <a:srcRect/>
          <a:stretch/>
        </p:blipFill>
        <p:spPr>
          <a:xfrm>
            <a:off x="653240" y="626898"/>
            <a:ext cx="4154684" cy="790154"/>
          </a:xfrm>
          <a:prstGeom prst="rect">
            <a:avLst/>
          </a:prstGeom>
        </p:spPr>
      </p:pic>
      <p:sp>
        <p:nvSpPr>
          <p:cNvPr id="5" name="Rectangle 4">
            <a:extLst>
              <a:ext uri="{FF2B5EF4-FFF2-40B4-BE49-F238E27FC236}">
                <a16:creationId xmlns:a16="http://schemas.microsoft.com/office/drawing/2014/main" id="{43B1B87C-C57D-44B3-6C5F-3E045ABA1935}"/>
              </a:ext>
            </a:extLst>
          </p:cNvPr>
          <p:cNvSpPr/>
          <p:nvPr/>
        </p:nvSpPr>
        <p:spPr>
          <a:xfrm>
            <a:off x="0" y="5750351"/>
            <a:ext cx="12192000" cy="27432"/>
          </a:xfrm>
          <a:prstGeom prst="rect">
            <a:avLst/>
          </a:prstGeom>
          <a:gradFill>
            <a:gsLst>
              <a:gs pos="0">
                <a:schemeClr val="accent4"/>
              </a:gs>
              <a:gs pos="100000">
                <a:schemeClr val="accent4"/>
              </a:gs>
              <a:gs pos="50000">
                <a:schemeClr val="accent3"/>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B42463A8-5D58-FC38-EB47-66AEF402F7A4}"/>
              </a:ext>
            </a:extLst>
          </p:cNvPr>
          <p:cNvPicPr>
            <a:picLocks noChangeAspect="1"/>
          </p:cNvPicPr>
          <p:nvPr/>
        </p:nvPicPr>
        <p:blipFill rotWithShape="1">
          <a:blip r:embed="rId4"/>
          <a:srcRect r="67618" b="-7432"/>
          <a:stretch/>
        </p:blipFill>
        <p:spPr>
          <a:xfrm>
            <a:off x="1862219" y="5956590"/>
            <a:ext cx="2516841" cy="350081"/>
          </a:xfrm>
          <a:prstGeom prst="rect">
            <a:avLst/>
          </a:prstGeom>
        </p:spPr>
      </p:pic>
      <p:pic>
        <p:nvPicPr>
          <p:cNvPr id="13" name="Picture 12">
            <a:extLst>
              <a:ext uri="{FF2B5EF4-FFF2-40B4-BE49-F238E27FC236}">
                <a16:creationId xmlns:a16="http://schemas.microsoft.com/office/drawing/2014/main" id="{CD3BFDCE-CA79-39F5-740E-F1C1CAEF1264}"/>
              </a:ext>
            </a:extLst>
          </p:cNvPr>
          <p:cNvPicPr>
            <a:picLocks noChangeAspect="1"/>
          </p:cNvPicPr>
          <p:nvPr/>
        </p:nvPicPr>
        <p:blipFill rotWithShape="1">
          <a:blip r:embed="rId4"/>
          <a:srcRect l="32382" r="29123" b="-7432"/>
          <a:stretch/>
        </p:blipFill>
        <p:spPr>
          <a:xfrm>
            <a:off x="4726641" y="5956590"/>
            <a:ext cx="2991972" cy="350081"/>
          </a:xfrm>
          <a:prstGeom prst="rect">
            <a:avLst/>
          </a:prstGeom>
        </p:spPr>
      </p:pic>
      <p:pic>
        <p:nvPicPr>
          <p:cNvPr id="14" name="Picture 13">
            <a:extLst>
              <a:ext uri="{FF2B5EF4-FFF2-40B4-BE49-F238E27FC236}">
                <a16:creationId xmlns:a16="http://schemas.microsoft.com/office/drawing/2014/main" id="{EF8D98E6-E09F-AE5F-A88B-A796720DB9AB}"/>
              </a:ext>
            </a:extLst>
          </p:cNvPr>
          <p:cNvPicPr>
            <a:picLocks noChangeAspect="1"/>
          </p:cNvPicPr>
          <p:nvPr/>
        </p:nvPicPr>
        <p:blipFill rotWithShape="1">
          <a:blip r:embed="rId4"/>
          <a:srcRect l="70877" b="-7432"/>
          <a:stretch/>
        </p:blipFill>
        <p:spPr>
          <a:xfrm>
            <a:off x="8122023" y="5956590"/>
            <a:ext cx="2263587" cy="350081"/>
          </a:xfrm>
          <a:prstGeom prst="rect">
            <a:avLst/>
          </a:prstGeom>
        </p:spPr>
      </p:pic>
      <p:sp>
        <p:nvSpPr>
          <p:cNvPr id="15" name="TextBox 14">
            <a:extLst>
              <a:ext uri="{FF2B5EF4-FFF2-40B4-BE49-F238E27FC236}">
                <a16:creationId xmlns:a16="http://schemas.microsoft.com/office/drawing/2014/main" id="{DD3BF76A-85C0-C7D8-955D-171DF456CBB7}"/>
              </a:ext>
            </a:extLst>
          </p:cNvPr>
          <p:cNvSpPr txBox="1"/>
          <p:nvPr/>
        </p:nvSpPr>
        <p:spPr>
          <a:xfrm>
            <a:off x="1782855" y="6564023"/>
            <a:ext cx="8626289" cy="200055"/>
          </a:xfrm>
          <a:prstGeom prst="rect">
            <a:avLst/>
          </a:prstGeom>
          <a:noFill/>
        </p:spPr>
        <p:txBody>
          <a:bodyPr wrap="square" rtlCol="0">
            <a:spAutoFit/>
          </a:bodyPr>
          <a:lstStyle/>
          <a:p>
            <a:pPr algn="ctr"/>
            <a:r>
              <a:rPr lang="en-US" sz="700" dirty="0">
                <a:solidFill>
                  <a:schemeClr val="bg1"/>
                </a:solidFill>
                <a:effectLst/>
                <a:latin typeface="Arial" panose="020B0604020202020204" pitchFamily="34" charset="0"/>
              </a:rPr>
              <a:t>UA is an affirmative action/equal opportunity employer, educational institution and provider and prohibits illegal discrimination against any individual: </a:t>
            </a:r>
            <a:r>
              <a:rPr lang="en-US" sz="700" dirty="0" err="1">
                <a:solidFill>
                  <a:schemeClr val="bg1"/>
                </a:solidFill>
                <a:effectLst/>
                <a:latin typeface="Arial" panose="020B0604020202020204" pitchFamily="34" charset="0"/>
              </a:rPr>
              <a:t>www.alaska.edu</a:t>
            </a:r>
            <a:r>
              <a:rPr lang="en-US" sz="700" dirty="0">
                <a:solidFill>
                  <a:schemeClr val="bg1"/>
                </a:solidFill>
                <a:effectLst/>
                <a:latin typeface="Arial" panose="020B0604020202020204" pitchFamily="34" charset="0"/>
              </a:rPr>
              <a:t>/nondiscrimination.</a:t>
            </a:r>
          </a:p>
        </p:txBody>
      </p:sp>
      <p:sp>
        <p:nvSpPr>
          <p:cNvPr id="11" name="TextBox 10">
            <a:extLst>
              <a:ext uri="{FF2B5EF4-FFF2-40B4-BE49-F238E27FC236}">
                <a16:creationId xmlns:a16="http://schemas.microsoft.com/office/drawing/2014/main" id="{E45370AB-908E-104B-73FD-330E5D1C6ABF}"/>
              </a:ext>
            </a:extLst>
          </p:cNvPr>
          <p:cNvSpPr txBox="1"/>
          <p:nvPr/>
        </p:nvSpPr>
        <p:spPr>
          <a:xfrm>
            <a:off x="1193180" y="2099979"/>
            <a:ext cx="9902579" cy="2554545"/>
          </a:xfrm>
          <a:prstGeom prst="rect">
            <a:avLst/>
          </a:prstGeom>
          <a:noFill/>
        </p:spPr>
        <p:txBody>
          <a:bodyPr wrap="square">
            <a:spAutoFit/>
          </a:bodyPr>
          <a:lstStyle/>
          <a:p>
            <a:pPr rtl="0" fontAlgn="base">
              <a:spcBef>
                <a:spcPts val="0"/>
              </a:spcBef>
              <a:spcAft>
                <a:spcPts val="0"/>
              </a:spcAft>
              <a:buFont typeface="Arial" panose="020B0604020202020204" pitchFamily="34" charset="0"/>
              <a:buChar char="•"/>
            </a:pPr>
            <a:r>
              <a:rPr lang="en-US" sz="2000" b="1" i="0" u="none" strike="noStrike" dirty="0">
                <a:solidFill>
                  <a:schemeClr val="bg1"/>
                </a:solidFill>
                <a:effectLst/>
                <a:latin typeface="Calibri" panose="020F0502020204030204" pitchFamily="34" charset="0"/>
              </a:rPr>
              <a:t>Welcome diverse populations to UAA by integrating diversity into all elements of outreach, recruitment, student services and program development</a:t>
            </a:r>
            <a:endParaRPr lang="en-US" sz="2000" b="1" i="0" u="none" strike="noStrike" dirty="0">
              <a:solidFill>
                <a:schemeClr val="bg1"/>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2000" b="1" i="0" u="none" strike="noStrike" dirty="0">
                <a:solidFill>
                  <a:schemeClr val="bg1"/>
                </a:solidFill>
                <a:effectLst/>
                <a:latin typeface="Calibri" panose="020F0502020204030204" pitchFamily="34" charset="0"/>
              </a:rPr>
              <a:t>Establish a comprehensive brand campaign for UAA to better direct the narrative of the institution’s standing, vision, and path forward</a:t>
            </a:r>
            <a:endParaRPr lang="en-US" sz="2000" b="1" dirty="0">
              <a:solidFill>
                <a:schemeClr val="bg1"/>
              </a:solidFill>
              <a:latin typeface="Calibri" panose="020F0502020204030204" pitchFamily="34" charset="0"/>
            </a:endParaRPr>
          </a:p>
          <a:p>
            <a:pPr rtl="0" fontAlgn="base">
              <a:spcBef>
                <a:spcPts val="0"/>
              </a:spcBef>
              <a:spcAft>
                <a:spcPts val="0"/>
              </a:spcAft>
              <a:buFont typeface="Arial" panose="020B0604020202020204" pitchFamily="34" charset="0"/>
              <a:buChar char="•"/>
            </a:pPr>
            <a:r>
              <a:rPr lang="en-US" sz="2000" b="1" i="0" u="none" strike="noStrike" dirty="0">
                <a:solidFill>
                  <a:schemeClr val="bg1"/>
                </a:solidFill>
                <a:effectLst/>
                <a:latin typeface="Calibri" panose="020F0502020204030204" pitchFamily="34" charset="0"/>
              </a:rPr>
              <a:t>Establish a comprehensive communication plan for the UAA that directs messaging, content, and branding through established guidelines and process to ensure communication is vital and purposeful for the various audiences with whom the university engages</a:t>
            </a:r>
            <a:endParaRPr lang="en-US" sz="2000" b="1" i="0" u="none" strike="noStrike" dirty="0">
              <a:solidFill>
                <a:schemeClr val="bg1"/>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2000" b="1" i="0" u="none" strike="noStrike" dirty="0">
                <a:solidFill>
                  <a:schemeClr val="bg1"/>
                </a:solidFill>
                <a:effectLst/>
                <a:latin typeface="Calibri" panose="020F0502020204030204" pitchFamily="34" charset="0"/>
              </a:rPr>
              <a:t>Establish UAA as Southcentral Alaska’s most trusted and respected community partner</a:t>
            </a:r>
            <a:endParaRPr lang="en-US" sz="2000" b="1" i="0" u="none" strike="noStrike" dirty="0">
              <a:solidFill>
                <a:schemeClr val="bg1"/>
              </a:solidFill>
              <a:effectLst/>
              <a:latin typeface="Arial" panose="020B0604020202020204" pitchFamily="34" charset="0"/>
            </a:endParaRPr>
          </a:p>
        </p:txBody>
      </p:sp>
    </p:spTree>
    <p:extLst>
      <p:ext uri="{BB962C8B-B14F-4D97-AF65-F5344CB8AC3E}">
        <p14:creationId xmlns:p14="http://schemas.microsoft.com/office/powerpoint/2010/main" val="1168358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1000"/>
                                        <p:tgtEl>
                                          <p:spTgt spid="2"/>
                                        </p:tgtEl>
                                      </p:cBhvr>
                                    </p:animEffect>
                                  </p:childTnLst>
                                </p:cTn>
                              </p:par>
                            </p:childTnLst>
                          </p:cTn>
                        </p:par>
                        <p:par>
                          <p:cTn id="11" fill="hold">
                            <p:stCondLst>
                              <p:cond delay="2000"/>
                            </p:stCondLst>
                            <p:childTnLst>
                              <p:par>
                                <p:cTn id="12" presetID="9"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dissolve">
                                      <p:cBhvr>
                                        <p:cTn id="14" dur="1000"/>
                                        <p:tgtEl>
                                          <p:spTgt spid="12"/>
                                        </p:tgtEl>
                                      </p:cBhvr>
                                    </p:animEffect>
                                  </p:childTnLst>
                                </p:cTn>
                              </p:par>
                            </p:childTnLst>
                          </p:cTn>
                        </p:par>
                        <p:par>
                          <p:cTn id="15" fill="hold">
                            <p:stCondLst>
                              <p:cond delay="3000"/>
                            </p:stCondLst>
                            <p:childTnLst>
                              <p:par>
                                <p:cTn id="16" presetID="9"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dissolve">
                                      <p:cBhvr>
                                        <p:cTn id="18" dur="1000"/>
                                        <p:tgtEl>
                                          <p:spTgt spid="13"/>
                                        </p:tgtEl>
                                      </p:cBhvr>
                                    </p:animEffect>
                                  </p:childTnLst>
                                </p:cTn>
                              </p:par>
                            </p:childTnLst>
                          </p:cTn>
                        </p:par>
                        <p:par>
                          <p:cTn id="19" fill="hold">
                            <p:stCondLst>
                              <p:cond delay="4000"/>
                            </p:stCondLst>
                            <p:childTnLst>
                              <p:par>
                                <p:cTn id="20" presetID="9" presetClass="entr" presetSubtype="0" fill="hold" nodeType="afterEffect">
                                  <p:stCondLst>
                                    <p:cond delay="500"/>
                                  </p:stCondLst>
                                  <p:childTnLst>
                                    <p:set>
                                      <p:cBhvr>
                                        <p:cTn id="21" dur="1" fill="hold">
                                          <p:stCondLst>
                                            <p:cond delay="0"/>
                                          </p:stCondLst>
                                        </p:cTn>
                                        <p:tgtEl>
                                          <p:spTgt spid="14"/>
                                        </p:tgtEl>
                                        <p:attrNameLst>
                                          <p:attrName>style.visibility</p:attrName>
                                        </p:attrNameLst>
                                      </p:cBhvr>
                                      <p:to>
                                        <p:strVal val="visible"/>
                                      </p:to>
                                    </p:set>
                                    <p:animEffect transition="in" filter="dissolv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81996">
              <a:srgbClr val="8ED9C8"/>
            </a:gs>
            <a:gs pos="66008">
              <a:schemeClr val="accent1">
                <a:lumMod val="20000"/>
                <a:lumOff val="80000"/>
              </a:schemeClr>
            </a:gs>
            <a:gs pos="74036">
              <a:srgbClr val="98DDCC"/>
            </a:gs>
            <a:gs pos="0">
              <a:schemeClr val="accent1">
                <a:lumMod val="5000"/>
                <a:lumOff val="95000"/>
              </a:schemeClr>
            </a:gs>
            <a:gs pos="74000">
              <a:schemeClr val="accent2">
                <a:lumMod val="40000"/>
                <a:lumOff val="60000"/>
              </a:schemeClr>
            </a:gs>
            <a:gs pos="83000">
              <a:schemeClr val="tx2">
                <a:lumMod val="90000"/>
                <a:lumOff val="1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Shape 258">
            <a:extLst>
              <a:ext uri="{FF2B5EF4-FFF2-40B4-BE49-F238E27FC236}">
                <a16:creationId xmlns:a16="http://schemas.microsoft.com/office/drawing/2014/main" id="{C2F0ED93-76FD-A84E-B422-2F36FEC47CE4}"/>
              </a:ext>
            </a:extLst>
          </p:cNvPr>
          <p:cNvSpPr/>
          <p:nvPr/>
        </p:nvSpPr>
        <p:spPr>
          <a:xfrm>
            <a:off x="0" y="389614"/>
            <a:ext cx="12192001" cy="1238889"/>
          </a:xfrm>
          <a:prstGeom prst="rect">
            <a:avLst/>
          </a:prstGeom>
          <a:gradFill>
            <a:gsLst>
              <a:gs pos="0">
                <a:schemeClr val="tx2">
                  <a:alpha val="5273"/>
                </a:schemeClr>
              </a:gs>
              <a:gs pos="64000">
                <a:srgbClr val="4EA685">
                  <a:alpha val="85186"/>
                </a:srgbClr>
              </a:gs>
            </a:gsLst>
            <a:lin ang="10800000" scaled="0"/>
          </a:gradFill>
          <a:ln>
            <a:noFill/>
          </a:ln>
          <a:effectLst>
            <a:outerShdw blurRad="40000" dist="23000" dir="5400000" rotWithShape="0">
              <a:srgbClr val="000000">
                <a:alpha val="34901"/>
              </a:srgbClr>
            </a:outerShdw>
          </a:effectLst>
        </p:spPr>
        <p:txBody>
          <a:bodyPr wrap="square" lIns="91425" tIns="45700" rIns="91425" bIns="45700" anchor="ctr" anchorCtr="0">
            <a:noAutofit/>
          </a:bodyPr>
          <a:lstStyle/>
          <a:p>
            <a:pPr marL="0" marR="0" lvl="0" indent="0" algn="ctr" rtl="0">
              <a:spcBef>
                <a:spcPts val="0"/>
              </a:spcBef>
              <a:buNone/>
            </a:pPr>
            <a:endParaRPr sz="1800" dirty="0">
              <a:solidFill>
                <a:schemeClr val="lt1"/>
              </a:solidFill>
              <a:latin typeface="Roboto Condensed Light"/>
              <a:ea typeface="Roboto Condensed Light"/>
              <a:cs typeface="Roboto Condensed Light"/>
              <a:sym typeface="Roboto Condensed Light"/>
            </a:endParaRPr>
          </a:p>
        </p:txBody>
      </p:sp>
      <p:sp>
        <p:nvSpPr>
          <p:cNvPr id="2" name="Title 1">
            <a:extLst>
              <a:ext uri="{FF2B5EF4-FFF2-40B4-BE49-F238E27FC236}">
                <a16:creationId xmlns:a16="http://schemas.microsoft.com/office/drawing/2014/main" id="{FFFBEF29-D6B7-BF4A-B9E3-BC0324D2EBA4}"/>
              </a:ext>
            </a:extLst>
          </p:cNvPr>
          <p:cNvSpPr>
            <a:spLocks noGrp="1"/>
          </p:cNvSpPr>
          <p:nvPr>
            <p:ph type="ctrTitle" idx="4294967295"/>
          </p:nvPr>
        </p:nvSpPr>
        <p:spPr>
          <a:xfrm>
            <a:off x="-7216" y="-3740"/>
            <a:ext cx="11102975" cy="2051430"/>
          </a:xfrm>
        </p:spPr>
        <p:txBody>
          <a:bodyPr>
            <a:normAutofit/>
          </a:bodyPr>
          <a:lstStyle/>
          <a:p>
            <a:pPr algn="r"/>
            <a:r>
              <a:rPr lang="en-US" dirty="0">
                <a:solidFill>
                  <a:schemeClr val="bg1"/>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Retention </a:t>
            </a:r>
          </a:p>
        </p:txBody>
      </p:sp>
      <p:sp>
        <p:nvSpPr>
          <p:cNvPr id="3" name="Rectangle 2">
            <a:extLst>
              <a:ext uri="{FF2B5EF4-FFF2-40B4-BE49-F238E27FC236}">
                <a16:creationId xmlns:a16="http://schemas.microsoft.com/office/drawing/2014/main" id="{78A830C0-8295-864A-B33A-5F48B77FC546}"/>
              </a:ext>
            </a:extLst>
          </p:cNvPr>
          <p:cNvSpPr/>
          <p:nvPr/>
        </p:nvSpPr>
        <p:spPr>
          <a:xfrm>
            <a:off x="1" y="5761126"/>
            <a:ext cx="12192000" cy="739833"/>
          </a:xfrm>
          <a:prstGeom prst="rect">
            <a:avLst/>
          </a:prstGeom>
          <a:solidFill>
            <a:schemeClr val="accent2">
              <a:alpha val="6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A12DB22-5A0F-4649-B1F3-FE2E98C56815}"/>
              </a:ext>
            </a:extLst>
          </p:cNvPr>
          <p:cNvSpPr/>
          <p:nvPr/>
        </p:nvSpPr>
        <p:spPr>
          <a:xfrm>
            <a:off x="0" y="6484302"/>
            <a:ext cx="12192000" cy="27432"/>
          </a:xfrm>
          <a:prstGeom prst="rect">
            <a:avLst/>
          </a:prstGeom>
          <a:gradFill>
            <a:gsLst>
              <a:gs pos="0">
                <a:schemeClr val="accent4"/>
              </a:gs>
              <a:gs pos="100000">
                <a:schemeClr val="accent4"/>
              </a:gs>
              <a:gs pos="50000">
                <a:schemeClr val="accent3"/>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78F06482-A66D-104C-B175-58124B3FDDFA}"/>
              </a:ext>
            </a:extLst>
          </p:cNvPr>
          <p:cNvPicPr>
            <a:picLocks noChangeAspect="1"/>
          </p:cNvPicPr>
          <p:nvPr/>
        </p:nvPicPr>
        <p:blipFill>
          <a:blip r:embed="rId3"/>
          <a:srcRect/>
          <a:stretch/>
        </p:blipFill>
        <p:spPr>
          <a:xfrm>
            <a:off x="653240" y="626898"/>
            <a:ext cx="4154684" cy="790154"/>
          </a:xfrm>
          <a:prstGeom prst="rect">
            <a:avLst/>
          </a:prstGeom>
        </p:spPr>
      </p:pic>
      <p:sp>
        <p:nvSpPr>
          <p:cNvPr id="5" name="Rectangle 4">
            <a:extLst>
              <a:ext uri="{FF2B5EF4-FFF2-40B4-BE49-F238E27FC236}">
                <a16:creationId xmlns:a16="http://schemas.microsoft.com/office/drawing/2014/main" id="{43B1B87C-C57D-44B3-6C5F-3E045ABA1935}"/>
              </a:ext>
            </a:extLst>
          </p:cNvPr>
          <p:cNvSpPr/>
          <p:nvPr/>
        </p:nvSpPr>
        <p:spPr>
          <a:xfrm>
            <a:off x="0" y="5750351"/>
            <a:ext cx="12192000" cy="27432"/>
          </a:xfrm>
          <a:prstGeom prst="rect">
            <a:avLst/>
          </a:prstGeom>
          <a:gradFill>
            <a:gsLst>
              <a:gs pos="0">
                <a:schemeClr val="accent4"/>
              </a:gs>
              <a:gs pos="100000">
                <a:schemeClr val="accent4"/>
              </a:gs>
              <a:gs pos="50000">
                <a:schemeClr val="accent3"/>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B42463A8-5D58-FC38-EB47-66AEF402F7A4}"/>
              </a:ext>
            </a:extLst>
          </p:cNvPr>
          <p:cNvPicPr>
            <a:picLocks noChangeAspect="1"/>
          </p:cNvPicPr>
          <p:nvPr/>
        </p:nvPicPr>
        <p:blipFill rotWithShape="1">
          <a:blip r:embed="rId4"/>
          <a:srcRect r="67618" b="-7432"/>
          <a:stretch/>
        </p:blipFill>
        <p:spPr>
          <a:xfrm>
            <a:off x="1862219" y="5956590"/>
            <a:ext cx="2516841" cy="350081"/>
          </a:xfrm>
          <a:prstGeom prst="rect">
            <a:avLst/>
          </a:prstGeom>
        </p:spPr>
      </p:pic>
      <p:pic>
        <p:nvPicPr>
          <p:cNvPr id="13" name="Picture 12">
            <a:extLst>
              <a:ext uri="{FF2B5EF4-FFF2-40B4-BE49-F238E27FC236}">
                <a16:creationId xmlns:a16="http://schemas.microsoft.com/office/drawing/2014/main" id="{CD3BFDCE-CA79-39F5-740E-F1C1CAEF1264}"/>
              </a:ext>
            </a:extLst>
          </p:cNvPr>
          <p:cNvPicPr>
            <a:picLocks noChangeAspect="1"/>
          </p:cNvPicPr>
          <p:nvPr/>
        </p:nvPicPr>
        <p:blipFill rotWithShape="1">
          <a:blip r:embed="rId4"/>
          <a:srcRect l="32382" r="29123" b="-7432"/>
          <a:stretch/>
        </p:blipFill>
        <p:spPr>
          <a:xfrm>
            <a:off x="4726641" y="5956590"/>
            <a:ext cx="2991972" cy="350081"/>
          </a:xfrm>
          <a:prstGeom prst="rect">
            <a:avLst/>
          </a:prstGeom>
        </p:spPr>
      </p:pic>
      <p:pic>
        <p:nvPicPr>
          <p:cNvPr id="14" name="Picture 13">
            <a:extLst>
              <a:ext uri="{FF2B5EF4-FFF2-40B4-BE49-F238E27FC236}">
                <a16:creationId xmlns:a16="http://schemas.microsoft.com/office/drawing/2014/main" id="{EF8D98E6-E09F-AE5F-A88B-A796720DB9AB}"/>
              </a:ext>
            </a:extLst>
          </p:cNvPr>
          <p:cNvPicPr>
            <a:picLocks noChangeAspect="1"/>
          </p:cNvPicPr>
          <p:nvPr/>
        </p:nvPicPr>
        <p:blipFill rotWithShape="1">
          <a:blip r:embed="rId4"/>
          <a:srcRect l="70877" b="-7432"/>
          <a:stretch/>
        </p:blipFill>
        <p:spPr>
          <a:xfrm>
            <a:off x="8122023" y="5956590"/>
            <a:ext cx="2263587" cy="350081"/>
          </a:xfrm>
          <a:prstGeom prst="rect">
            <a:avLst/>
          </a:prstGeom>
        </p:spPr>
      </p:pic>
      <p:sp>
        <p:nvSpPr>
          <p:cNvPr id="15" name="TextBox 14">
            <a:extLst>
              <a:ext uri="{FF2B5EF4-FFF2-40B4-BE49-F238E27FC236}">
                <a16:creationId xmlns:a16="http://schemas.microsoft.com/office/drawing/2014/main" id="{DD3BF76A-85C0-C7D8-955D-171DF456CBB7}"/>
              </a:ext>
            </a:extLst>
          </p:cNvPr>
          <p:cNvSpPr txBox="1"/>
          <p:nvPr/>
        </p:nvSpPr>
        <p:spPr>
          <a:xfrm>
            <a:off x="1782855" y="6564023"/>
            <a:ext cx="8626289" cy="200055"/>
          </a:xfrm>
          <a:prstGeom prst="rect">
            <a:avLst/>
          </a:prstGeom>
          <a:noFill/>
        </p:spPr>
        <p:txBody>
          <a:bodyPr wrap="square" rtlCol="0">
            <a:spAutoFit/>
          </a:bodyPr>
          <a:lstStyle/>
          <a:p>
            <a:pPr algn="ctr"/>
            <a:r>
              <a:rPr lang="en-US" sz="700" dirty="0">
                <a:solidFill>
                  <a:schemeClr val="bg1"/>
                </a:solidFill>
                <a:effectLst/>
                <a:latin typeface="Arial" panose="020B0604020202020204" pitchFamily="34" charset="0"/>
              </a:rPr>
              <a:t>UA is an affirmative action/equal opportunity employer, educational institution and provider and prohibits illegal discrimination against any individual: </a:t>
            </a:r>
            <a:r>
              <a:rPr lang="en-US" sz="700" dirty="0" err="1">
                <a:solidFill>
                  <a:schemeClr val="bg1"/>
                </a:solidFill>
                <a:effectLst/>
                <a:latin typeface="Arial" panose="020B0604020202020204" pitchFamily="34" charset="0"/>
              </a:rPr>
              <a:t>www.alaska.edu</a:t>
            </a:r>
            <a:r>
              <a:rPr lang="en-US" sz="700" dirty="0">
                <a:solidFill>
                  <a:schemeClr val="bg1"/>
                </a:solidFill>
                <a:effectLst/>
                <a:latin typeface="Arial" panose="020B0604020202020204" pitchFamily="34" charset="0"/>
              </a:rPr>
              <a:t>/nondiscrimination.</a:t>
            </a:r>
          </a:p>
        </p:txBody>
      </p:sp>
      <p:sp>
        <p:nvSpPr>
          <p:cNvPr id="11" name="TextBox 10">
            <a:extLst>
              <a:ext uri="{FF2B5EF4-FFF2-40B4-BE49-F238E27FC236}">
                <a16:creationId xmlns:a16="http://schemas.microsoft.com/office/drawing/2014/main" id="{E45370AB-908E-104B-73FD-330E5D1C6ABF}"/>
              </a:ext>
            </a:extLst>
          </p:cNvPr>
          <p:cNvSpPr txBox="1"/>
          <p:nvPr/>
        </p:nvSpPr>
        <p:spPr>
          <a:xfrm>
            <a:off x="5467823" y="1691785"/>
            <a:ext cx="6115924" cy="3667671"/>
          </a:xfrm>
          <a:prstGeom prst="rect">
            <a:avLst/>
          </a:prstGeom>
          <a:noFill/>
        </p:spPr>
        <p:txBody>
          <a:bodyPr wrap="square">
            <a:spAutoFit/>
          </a:bodyPr>
          <a:lstStyle/>
          <a:p>
            <a:pPr rtl="0" fontAlgn="base">
              <a:spcBef>
                <a:spcPts val="1000"/>
              </a:spcBef>
              <a:spcAft>
                <a:spcPts val="0"/>
              </a:spcAft>
              <a:buFont typeface="Arial" panose="020B0604020202020204" pitchFamily="34" charset="0"/>
              <a:buChar char="•"/>
            </a:pPr>
            <a:r>
              <a:rPr lang="en-US" sz="2800" b="0" i="0" u="none" strike="noStrike" dirty="0">
                <a:solidFill>
                  <a:srgbClr val="000000"/>
                </a:solidFill>
                <a:effectLst/>
                <a:latin typeface="Calibri" panose="020F0502020204030204" pitchFamily="34" charset="0"/>
              </a:rPr>
              <a:t>Coordinate a comprehensive institutional retention plan that engages advising, student services, collegiate units, and departments to increase retention and student success.</a:t>
            </a:r>
            <a:endParaRPr lang="en-US" sz="2800" b="0" i="0" u="none" strike="noStrike" dirty="0">
              <a:solidFill>
                <a:srgbClr val="000000"/>
              </a:solidFill>
              <a:effectLst/>
              <a:latin typeface="Arial" panose="020B0604020202020204" pitchFamily="34" charset="0"/>
            </a:endParaRPr>
          </a:p>
          <a:p>
            <a:pPr rtl="0" fontAlgn="base">
              <a:spcBef>
                <a:spcPts val="1000"/>
              </a:spcBef>
              <a:spcAft>
                <a:spcPts val="0"/>
              </a:spcAft>
              <a:buFont typeface="Arial" panose="020B0604020202020204" pitchFamily="34" charset="0"/>
              <a:buChar char="•"/>
            </a:pPr>
            <a:r>
              <a:rPr lang="en-US" sz="2800" b="0" i="0" u="none" strike="noStrike" dirty="0">
                <a:solidFill>
                  <a:srgbClr val="000000"/>
                </a:solidFill>
                <a:effectLst/>
                <a:latin typeface="Calibri" panose="020F0502020204030204" pitchFamily="34" charset="0"/>
              </a:rPr>
              <a:t> Ensure that every student at the University of Alaska Anchorage has a financial plan for their education.</a:t>
            </a:r>
            <a:endParaRPr lang="en-US" sz="2800" b="0" i="0" u="none" strike="noStrike" dirty="0">
              <a:solidFill>
                <a:srgbClr val="000000"/>
              </a:solidFill>
              <a:effectLst/>
              <a:latin typeface="Arial" panose="020B0604020202020204" pitchFamily="34" charset="0"/>
            </a:endParaRPr>
          </a:p>
        </p:txBody>
      </p:sp>
      <p:pic>
        <p:nvPicPr>
          <p:cNvPr id="6146" name="Picture 2">
            <a:extLst>
              <a:ext uri="{FF2B5EF4-FFF2-40B4-BE49-F238E27FC236}">
                <a16:creationId xmlns:a16="http://schemas.microsoft.com/office/drawing/2014/main" id="{3D8466CE-EBA2-812A-7137-97802687B1C4}"/>
              </a:ext>
            </a:extLst>
          </p:cNvPr>
          <p:cNvPicPr>
            <a:picLocks noChangeAspect="1" noChangeArrowheads="1"/>
          </p:cNvPicPr>
          <p:nvPr/>
        </p:nvPicPr>
        <p:blipFill>
          <a:blip r:embed="rId5">
            <a:alphaModFix amt="86000"/>
            <a:extLst>
              <a:ext uri="{28A0092B-C50C-407E-A947-70E740481C1C}">
                <a14:useLocalDpi xmlns:a14="http://schemas.microsoft.com/office/drawing/2010/main" val="0"/>
              </a:ext>
            </a:extLst>
          </a:blip>
          <a:srcRect/>
          <a:stretch>
            <a:fillRect/>
          </a:stretch>
        </p:blipFill>
        <p:spPr bwMode="auto">
          <a:xfrm>
            <a:off x="608253" y="1806134"/>
            <a:ext cx="4493430" cy="3612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9480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1000"/>
                                        <p:tgtEl>
                                          <p:spTgt spid="2"/>
                                        </p:tgtEl>
                                      </p:cBhvr>
                                    </p:animEffect>
                                  </p:childTnLst>
                                </p:cTn>
                              </p:par>
                            </p:childTnLst>
                          </p:cTn>
                        </p:par>
                        <p:par>
                          <p:cTn id="11" fill="hold">
                            <p:stCondLst>
                              <p:cond delay="2000"/>
                            </p:stCondLst>
                            <p:childTnLst>
                              <p:par>
                                <p:cTn id="12" presetID="9"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dissolve">
                                      <p:cBhvr>
                                        <p:cTn id="14" dur="1000"/>
                                        <p:tgtEl>
                                          <p:spTgt spid="12"/>
                                        </p:tgtEl>
                                      </p:cBhvr>
                                    </p:animEffect>
                                  </p:childTnLst>
                                </p:cTn>
                              </p:par>
                            </p:childTnLst>
                          </p:cTn>
                        </p:par>
                        <p:par>
                          <p:cTn id="15" fill="hold">
                            <p:stCondLst>
                              <p:cond delay="3000"/>
                            </p:stCondLst>
                            <p:childTnLst>
                              <p:par>
                                <p:cTn id="16" presetID="9"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dissolve">
                                      <p:cBhvr>
                                        <p:cTn id="18" dur="1000"/>
                                        <p:tgtEl>
                                          <p:spTgt spid="13"/>
                                        </p:tgtEl>
                                      </p:cBhvr>
                                    </p:animEffect>
                                  </p:childTnLst>
                                </p:cTn>
                              </p:par>
                            </p:childTnLst>
                          </p:cTn>
                        </p:par>
                        <p:par>
                          <p:cTn id="19" fill="hold">
                            <p:stCondLst>
                              <p:cond delay="4000"/>
                            </p:stCondLst>
                            <p:childTnLst>
                              <p:par>
                                <p:cTn id="20" presetID="9" presetClass="entr" presetSubtype="0" fill="hold" nodeType="afterEffect">
                                  <p:stCondLst>
                                    <p:cond delay="500"/>
                                  </p:stCondLst>
                                  <p:childTnLst>
                                    <p:set>
                                      <p:cBhvr>
                                        <p:cTn id="21" dur="1" fill="hold">
                                          <p:stCondLst>
                                            <p:cond delay="0"/>
                                          </p:stCondLst>
                                        </p:cTn>
                                        <p:tgtEl>
                                          <p:spTgt spid="14"/>
                                        </p:tgtEl>
                                        <p:attrNameLst>
                                          <p:attrName>style.visibility</p:attrName>
                                        </p:attrNameLst>
                                      </p:cBhvr>
                                      <p:to>
                                        <p:strVal val="visible"/>
                                      </p:to>
                                    </p:set>
                                    <p:animEffect transition="in" filter="dissolv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theme/theme1.xml><?xml version="1.0" encoding="utf-8"?>
<a:theme xmlns:a="http://schemas.openxmlformats.org/drawingml/2006/main" name="AmazingStories-powerpoint">
  <a:themeElements>
    <a:clrScheme name="UAA">
      <a:dk1>
        <a:srgbClr val="000000"/>
      </a:dk1>
      <a:lt1>
        <a:srgbClr val="FFFFFF"/>
      </a:lt1>
      <a:dk2>
        <a:srgbClr val="00583D"/>
      </a:dk2>
      <a:lt2>
        <a:srgbClr val="CBC7C2"/>
      </a:lt2>
      <a:accent1>
        <a:srgbClr val="2B806C"/>
      </a:accent1>
      <a:accent2>
        <a:srgbClr val="4EA685"/>
      </a:accent2>
      <a:accent3>
        <a:srgbClr val="FFC425"/>
      </a:accent3>
      <a:accent4>
        <a:srgbClr val="FF8300"/>
      </a:accent4>
      <a:accent5>
        <a:srgbClr val="C64727"/>
      </a:accent5>
      <a:accent6>
        <a:srgbClr val="908E86"/>
      </a:accent6>
      <a:hlink>
        <a:srgbClr val="FF8300"/>
      </a:hlink>
      <a:folHlink>
        <a:srgbClr val="908E86"/>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AA_Unit-Version Mstr" id="{C95215F9-8B57-F54F-B301-726DAD5060F2}" vid="{7D326C34-82D6-774B-91CC-1D00708E5F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UAA_Unit-Version</Template>
  <TotalTime>55</TotalTime>
  <Words>1201</Words>
  <Application>Microsoft Macintosh PowerPoint</Application>
  <PresentationFormat>Widescreen</PresentationFormat>
  <Paragraphs>49</Paragraphs>
  <Slides>7</Slides>
  <Notes>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Roboto Condensed Light</vt:lpstr>
      <vt:lpstr>AmazingStories-powerpoint</vt:lpstr>
      <vt:lpstr>PowerPoint Presentation</vt:lpstr>
      <vt:lpstr>SEM Plan Process</vt:lpstr>
      <vt:lpstr>12 Broad Strategies</vt:lpstr>
      <vt:lpstr>Operational Effectiveness </vt:lpstr>
      <vt:lpstr>Recruitment </vt:lpstr>
      <vt:lpstr>Reputation Management</vt:lpstr>
      <vt:lpstr>Retention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Headline goes here</dc:title>
  <dc:creator>Services-Keenan Britt</dc:creator>
  <cp:lastModifiedBy>Denise Runge</cp:lastModifiedBy>
  <cp:revision>2</cp:revision>
  <cp:lastPrinted>2019-10-10T19:44:42Z</cp:lastPrinted>
  <dcterms:created xsi:type="dcterms:W3CDTF">2024-02-07T23:04:40Z</dcterms:created>
  <dcterms:modified xsi:type="dcterms:W3CDTF">2024-04-19T20:27:08Z</dcterms:modified>
</cp:coreProperties>
</file>