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3" saveSubsetFonts="1">
  <p:sldMasterIdLst>
    <p:sldMasterId id="2147483696" r:id="rId1"/>
  </p:sldMasterIdLst>
  <p:notesMasterIdLst>
    <p:notesMasterId r:id="rId25"/>
  </p:notesMasterIdLst>
  <p:handoutMasterIdLst>
    <p:handoutMasterId r:id="rId26"/>
  </p:handoutMasterIdLst>
  <p:sldIdLst>
    <p:sldId id="256" r:id="rId2"/>
    <p:sldId id="350" r:id="rId3"/>
    <p:sldId id="313" r:id="rId4"/>
    <p:sldId id="351" r:id="rId5"/>
    <p:sldId id="258" r:id="rId6"/>
    <p:sldId id="352" r:id="rId7"/>
    <p:sldId id="261" r:id="rId8"/>
    <p:sldId id="262" r:id="rId9"/>
    <p:sldId id="263" r:id="rId10"/>
    <p:sldId id="317" r:id="rId11"/>
    <p:sldId id="337" r:id="rId12"/>
    <p:sldId id="319" r:id="rId13"/>
    <p:sldId id="324" r:id="rId14"/>
    <p:sldId id="325" r:id="rId15"/>
    <p:sldId id="327" r:id="rId16"/>
    <p:sldId id="340" r:id="rId17"/>
    <p:sldId id="328" r:id="rId18"/>
    <p:sldId id="330" r:id="rId19"/>
    <p:sldId id="265" r:id="rId20"/>
    <p:sldId id="277" r:id="rId21"/>
    <p:sldId id="344" r:id="rId22"/>
    <p:sldId id="279" r:id="rId23"/>
    <p:sldId id="331" r:id="rId24"/>
  </p:sldIdLst>
  <p:sldSz cx="9144000" cy="6858000" type="screen4x3"/>
  <p:notesSz cx="7010400"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63" autoAdjust="0"/>
    <p:restoredTop sz="94660"/>
  </p:normalViewPr>
  <p:slideViewPr>
    <p:cSldViewPr>
      <p:cViewPr varScale="1">
        <p:scale>
          <a:sx n="102" d="100"/>
          <a:sy n="102" d="100"/>
        </p:scale>
        <p:origin x="1896" y="96"/>
      </p:cViewPr>
      <p:guideLst>
        <p:guide orient="horz" pos="2160"/>
        <p:guide pos="2880"/>
      </p:guideLst>
    </p:cSldViewPr>
  </p:slideViewPr>
  <p:notesTextViewPr>
    <p:cViewPr>
      <p:scale>
        <a:sx n="1" d="1"/>
        <a:sy n="1" d="1"/>
      </p:scale>
      <p:origin x="0" y="0"/>
    </p:cViewPr>
  </p:notesTextViewPr>
  <p:notesViewPr>
    <p:cSldViewPr>
      <p:cViewPr varScale="1">
        <p:scale>
          <a:sx n="72" d="100"/>
          <a:sy n="72" d="100"/>
        </p:scale>
        <p:origin x="-2220" y="-120"/>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4A80BB-2EA9-43A7-8B20-8F4D12250808}"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0E7F7F7B-90AD-4633-ADCD-E7FE3FEF0316}">
      <dgm:prSet/>
      <dgm:spPr/>
      <dgm:t>
        <a:bodyPr/>
        <a:lstStyle/>
        <a:p>
          <a:r>
            <a:rPr lang="en-US"/>
            <a:t>Formatting matters a great deal because it is a highly visible aspect of scholarly writing. </a:t>
          </a:r>
        </a:p>
      </dgm:t>
    </dgm:pt>
    <dgm:pt modelId="{5670AB59-1735-4F1C-BBE8-379A89E8ECEA}" type="parTrans" cxnId="{BAD996D3-B157-4FAB-A026-3072A7C79720}">
      <dgm:prSet/>
      <dgm:spPr/>
      <dgm:t>
        <a:bodyPr/>
        <a:lstStyle/>
        <a:p>
          <a:endParaRPr lang="en-US"/>
        </a:p>
      </dgm:t>
    </dgm:pt>
    <dgm:pt modelId="{E3A73D5F-E76F-4961-8275-B55F8D398728}" type="sibTrans" cxnId="{BAD996D3-B157-4FAB-A026-3072A7C79720}">
      <dgm:prSet/>
      <dgm:spPr/>
      <dgm:t>
        <a:bodyPr/>
        <a:lstStyle/>
        <a:p>
          <a:endParaRPr lang="en-US"/>
        </a:p>
      </dgm:t>
    </dgm:pt>
    <dgm:pt modelId="{698BB115-78C5-42B1-AB1D-ECAEAEA71F1A}">
      <dgm:prSet/>
      <dgm:spPr/>
      <dgm:t>
        <a:bodyPr/>
        <a:lstStyle/>
        <a:p>
          <a:r>
            <a:rPr lang="en-US"/>
            <a:t>Consistent formatting can significantly increase the clarity of what you are attempting to communicate.</a:t>
          </a:r>
        </a:p>
      </dgm:t>
    </dgm:pt>
    <dgm:pt modelId="{5DAFF9FB-4A2A-40BD-8CDB-E9C57A6F7485}" type="parTrans" cxnId="{8615DDDF-9F37-458D-A7FC-7AD8FD7FAF87}">
      <dgm:prSet/>
      <dgm:spPr/>
      <dgm:t>
        <a:bodyPr/>
        <a:lstStyle/>
        <a:p>
          <a:endParaRPr lang="en-US"/>
        </a:p>
      </dgm:t>
    </dgm:pt>
    <dgm:pt modelId="{A6257D02-95B3-43A9-8942-EB044857266F}" type="sibTrans" cxnId="{8615DDDF-9F37-458D-A7FC-7AD8FD7FAF87}">
      <dgm:prSet/>
      <dgm:spPr/>
      <dgm:t>
        <a:bodyPr/>
        <a:lstStyle/>
        <a:p>
          <a:endParaRPr lang="en-US"/>
        </a:p>
      </dgm:t>
    </dgm:pt>
    <dgm:pt modelId="{62A6A6AD-129E-4C28-9F2E-11F2F6748636}">
      <dgm:prSet/>
      <dgm:spPr/>
      <dgm:t>
        <a:bodyPr/>
        <a:lstStyle/>
        <a:p>
          <a:r>
            <a:rPr lang="en-US"/>
            <a:t>It enhances the professional appearance of your work.</a:t>
          </a:r>
        </a:p>
      </dgm:t>
    </dgm:pt>
    <dgm:pt modelId="{2C934D24-4100-43B1-9BA0-437BEFD9B471}" type="parTrans" cxnId="{36BB476A-C52F-4BAF-8750-C0CC857B8C6D}">
      <dgm:prSet/>
      <dgm:spPr/>
      <dgm:t>
        <a:bodyPr/>
        <a:lstStyle/>
        <a:p>
          <a:endParaRPr lang="en-US"/>
        </a:p>
      </dgm:t>
    </dgm:pt>
    <dgm:pt modelId="{8B49D419-0155-46C3-B460-EAA478FBA0B9}" type="sibTrans" cxnId="{36BB476A-C52F-4BAF-8750-C0CC857B8C6D}">
      <dgm:prSet/>
      <dgm:spPr/>
      <dgm:t>
        <a:bodyPr/>
        <a:lstStyle/>
        <a:p>
          <a:endParaRPr lang="en-US"/>
        </a:p>
      </dgm:t>
    </dgm:pt>
    <dgm:pt modelId="{8D1E8AF4-FB79-4466-97E5-6615CA7BACB1}">
      <dgm:prSet/>
      <dgm:spPr/>
      <dgm:t>
        <a:bodyPr/>
        <a:lstStyle/>
        <a:p>
          <a:r>
            <a:rPr lang="en-US"/>
            <a:t>Carefully standardized formatting indicates an orderly fashion of thought. </a:t>
          </a:r>
        </a:p>
      </dgm:t>
    </dgm:pt>
    <dgm:pt modelId="{FB23C99A-1F7D-46BE-9643-6C7360AC2B86}" type="parTrans" cxnId="{D78DFC84-FD59-4D91-9B7C-AD77A9537E7C}">
      <dgm:prSet/>
      <dgm:spPr/>
      <dgm:t>
        <a:bodyPr/>
        <a:lstStyle/>
        <a:p>
          <a:endParaRPr lang="en-US"/>
        </a:p>
      </dgm:t>
    </dgm:pt>
    <dgm:pt modelId="{E5B46BB7-3A68-4F74-AB22-3791A876025B}" type="sibTrans" cxnId="{D78DFC84-FD59-4D91-9B7C-AD77A9537E7C}">
      <dgm:prSet/>
      <dgm:spPr/>
      <dgm:t>
        <a:bodyPr/>
        <a:lstStyle/>
        <a:p>
          <a:endParaRPr lang="en-US"/>
        </a:p>
      </dgm:t>
    </dgm:pt>
    <dgm:pt modelId="{2A3CFF12-4B5B-409E-9FED-96E92535C142}">
      <dgm:prSet/>
      <dgm:spPr/>
      <dgm:t>
        <a:bodyPr/>
        <a:lstStyle/>
        <a:p>
          <a:r>
            <a:rPr lang="en-US"/>
            <a:t>Standardization and precision are aspects of quality scholarship.</a:t>
          </a:r>
        </a:p>
      </dgm:t>
    </dgm:pt>
    <dgm:pt modelId="{1964E2FB-BA17-4494-AD58-6E0B962742A9}" type="parTrans" cxnId="{33C88888-50A1-4659-9263-D4FA8F11182F}">
      <dgm:prSet/>
      <dgm:spPr/>
      <dgm:t>
        <a:bodyPr/>
        <a:lstStyle/>
        <a:p>
          <a:endParaRPr lang="en-US"/>
        </a:p>
      </dgm:t>
    </dgm:pt>
    <dgm:pt modelId="{AD7D3578-FB6C-474A-8B00-15889F8EC96E}" type="sibTrans" cxnId="{33C88888-50A1-4659-9263-D4FA8F11182F}">
      <dgm:prSet/>
      <dgm:spPr/>
      <dgm:t>
        <a:bodyPr/>
        <a:lstStyle/>
        <a:p>
          <a:endParaRPr lang="en-US"/>
        </a:p>
      </dgm:t>
    </dgm:pt>
    <dgm:pt modelId="{144FB12F-24B5-4B7A-987B-39C8AE17018B}">
      <dgm:prSet/>
      <dgm:spPr/>
      <dgm:t>
        <a:bodyPr/>
        <a:lstStyle/>
        <a:p>
          <a:r>
            <a:rPr lang="en-US"/>
            <a:t>It indicates that you can follow instructions and adhere to standards.</a:t>
          </a:r>
        </a:p>
      </dgm:t>
    </dgm:pt>
    <dgm:pt modelId="{8E16D317-A0F8-4E09-AAD6-CB072E7C91A4}" type="parTrans" cxnId="{730CCEB0-A3E2-446C-A7EA-1E554C3AB883}">
      <dgm:prSet/>
      <dgm:spPr/>
      <dgm:t>
        <a:bodyPr/>
        <a:lstStyle/>
        <a:p>
          <a:endParaRPr lang="en-US"/>
        </a:p>
      </dgm:t>
    </dgm:pt>
    <dgm:pt modelId="{4C3FDD65-AE68-4E33-A5AE-9D58DE4CDFA2}" type="sibTrans" cxnId="{730CCEB0-A3E2-446C-A7EA-1E554C3AB883}">
      <dgm:prSet/>
      <dgm:spPr/>
      <dgm:t>
        <a:bodyPr/>
        <a:lstStyle/>
        <a:p>
          <a:endParaRPr lang="en-US"/>
        </a:p>
      </dgm:t>
    </dgm:pt>
    <dgm:pt modelId="{1A89652A-02E9-4DBF-918D-EBDF6431933E}" type="pres">
      <dgm:prSet presAssocID="{054A80BB-2EA9-43A7-8B20-8F4D12250808}" presName="root" presStyleCnt="0">
        <dgm:presLayoutVars>
          <dgm:dir/>
          <dgm:resizeHandles val="exact"/>
        </dgm:presLayoutVars>
      </dgm:prSet>
      <dgm:spPr/>
    </dgm:pt>
    <dgm:pt modelId="{E04408C9-2361-47E6-BFC1-2DF8224D6184}" type="pres">
      <dgm:prSet presAssocID="{0E7F7F7B-90AD-4633-ADCD-E7FE3FEF0316}" presName="compNode" presStyleCnt="0"/>
      <dgm:spPr/>
    </dgm:pt>
    <dgm:pt modelId="{22982774-85D6-4C51-B9A3-737C6EF39E17}" type="pres">
      <dgm:prSet presAssocID="{0E7F7F7B-90AD-4633-ADCD-E7FE3FEF0316}"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Open Book"/>
        </a:ext>
      </dgm:extLst>
    </dgm:pt>
    <dgm:pt modelId="{191EDD0F-01E6-49E6-9961-AF1AB4A48C2A}" type="pres">
      <dgm:prSet presAssocID="{0E7F7F7B-90AD-4633-ADCD-E7FE3FEF0316}" presName="spaceRect" presStyleCnt="0"/>
      <dgm:spPr/>
    </dgm:pt>
    <dgm:pt modelId="{A67FB3C0-824C-4D3D-A17A-411078228F43}" type="pres">
      <dgm:prSet presAssocID="{0E7F7F7B-90AD-4633-ADCD-E7FE3FEF0316}" presName="textRect" presStyleLbl="revTx" presStyleIdx="0" presStyleCnt="6">
        <dgm:presLayoutVars>
          <dgm:chMax val="1"/>
          <dgm:chPref val="1"/>
        </dgm:presLayoutVars>
      </dgm:prSet>
      <dgm:spPr/>
    </dgm:pt>
    <dgm:pt modelId="{64F29114-3821-420B-81CC-C564A92DB004}" type="pres">
      <dgm:prSet presAssocID="{E3A73D5F-E76F-4961-8275-B55F8D398728}" presName="sibTrans" presStyleCnt="0"/>
      <dgm:spPr/>
    </dgm:pt>
    <dgm:pt modelId="{A82FB21E-824D-44AB-9988-66AEF6D7AE0B}" type="pres">
      <dgm:prSet presAssocID="{698BB115-78C5-42B1-AB1D-ECAEAEA71F1A}" presName="compNode" presStyleCnt="0"/>
      <dgm:spPr/>
    </dgm:pt>
    <dgm:pt modelId="{302AC7DE-8335-42B7-A1C2-A500A52C4E20}" type="pres">
      <dgm:prSet presAssocID="{698BB115-78C5-42B1-AB1D-ECAEAEA71F1A}"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Target"/>
        </a:ext>
      </dgm:extLst>
    </dgm:pt>
    <dgm:pt modelId="{74081BC7-7C13-491D-B0B3-2A34BEB18C6A}" type="pres">
      <dgm:prSet presAssocID="{698BB115-78C5-42B1-AB1D-ECAEAEA71F1A}" presName="spaceRect" presStyleCnt="0"/>
      <dgm:spPr/>
    </dgm:pt>
    <dgm:pt modelId="{7B01C642-1B60-4817-ACFF-B188D7323247}" type="pres">
      <dgm:prSet presAssocID="{698BB115-78C5-42B1-AB1D-ECAEAEA71F1A}" presName="textRect" presStyleLbl="revTx" presStyleIdx="1" presStyleCnt="6">
        <dgm:presLayoutVars>
          <dgm:chMax val="1"/>
          <dgm:chPref val="1"/>
        </dgm:presLayoutVars>
      </dgm:prSet>
      <dgm:spPr/>
    </dgm:pt>
    <dgm:pt modelId="{CE012F74-5DB8-45D7-9C61-CA79FE988622}" type="pres">
      <dgm:prSet presAssocID="{A6257D02-95B3-43A9-8942-EB044857266F}" presName="sibTrans" presStyleCnt="0"/>
      <dgm:spPr/>
    </dgm:pt>
    <dgm:pt modelId="{38C0028F-AC21-47AA-B0C4-2BABC360E5E8}" type="pres">
      <dgm:prSet presAssocID="{62A6A6AD-129E-4C28-9F2E-11F2F6748636}" presName="compNode" presStyleCnt="0"/>
      <dgm:spPr/>
    </dgm:pt>
    <dgm:pt modelId="{ED51CB9B-9D82-4D57-A34B-FD7167F1CA20}" type="pres">
      <dgm:prSet presAssocID="{62A6A6AD-129E-4C28-9F2E-11F2F6748636}"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Office Worker"/>
        </a:ext>
      </dgm:extLst>
    </dgm:pt>
    <dgm:pt modelId="{60A81061-6867-4656-B3B0-BEBBE459BE7C}" type="pres">
      <dgm:prSet presAssocID="{62A6A6AD-129E-4C28-9F2E-11F2F6748636}" presName="spaceRect" presStyleCnt="0"/>
      <dgm:spPr/>
    </dgm:pt>
    <dgm:pt modelId="{22C9CADC-7264-4A25-BFF1-AE31699448DE}" type="pres">
      <dgm:prSet presAssocID="{62A6A6AD-129E-4C28-9F2E-11F2F6748636}" presName="textRect" presStyleLbl="revTx" presStyleIdx="2" presStyleCnt="6">
        <dgm:presLayoutVars>
          <dgm:chMax val="1"/>
          <dgm:chPref val="1"/>
        </dgm:presLayoutVars>
      </dgm:prSet>
      <dgm:spPr/>
    </dgm:pt>
    <dgm:pt modelId="{65569A86-6563-40D4-9E4F-81A2BFC787B7}" type="pres">
      <dgm:prSet presAssocID="{8B49D419-0155-46C3-B460-EAA478FBA0B9}" presName="sibTrans" presStyleCnt="0"/>
      <dgm:spPr/>
    </dgm:pt>
    <dgm:pt modelId="{A7BFC0D1-A1B5-4767-9321-3CF519C944B2}" type="pres">
      <dgm:prSet presAssocID="{8D1E8AF4-FB79-4466-97E5-6615CA7BACB1}" presName="compNode" presStyleCnt="0"/>
      <dgm:spPr/>
    </dgm:pt>
    <dgm:pt modelId="{DF47788F-658C-4EFB-8E11-DAD1C4DC9CC1}" type="pres">
      <dgm:prSet presAssocID="{8D1E8AF4-FB79-4466-97E5-6615CA7BACB1}"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Head with Gears"/>
        </a:ext>
      </dgm:extLst>
    </dgm:pt>
    <dgm:pt modelId="{E1E57C8F-FAB8-4F71-A624-39E8013CFB42}" type="pres">
      <dgm:prSet presAssocID="{8D1E8AF4-FB79-4466-97E5-6615CA7BACB1}" presName="spaceRect" presStyleCnt="0"/>
      <dgm:spPr/>
    </dgm:pt>
    <dgm:pt modelId="{0E9147AF-A7E2-4709-A517-E33B525302A1}" type="pres">
      <dgm:prSet presAssocID="{8D1E8AF4-FB79-4466-97E5-6615CA7BACB1}" presName="textRect" presStyleLbl="revTx" presStyleIdx="3" presStyleCnt="6">
        <dgm:presLayoutVars>
          <dgm:chMax val="1"/>
          <dgm:chPref val="1"/>
        </dgm:presLayoutVars>
      </dgm:prSet>
      <dgm:spPr/>
    </dgm:pt>
    <dgm:pt modelId="{2D3CA63C-B122-4040-B567-4532EA2A106B}" type="pres">
      <dgm:prSet presAssocID="{E5B46BB7-3A68-4F74-AB22-3791A876025B}" presName="sibTrans" presStyleCnt="0"/>
      <dgm:spPr/>
    </dgm:pt>
    <dgm:pt modelId="{0DB0FED8-F7E4-4E35-A6DF-D9522782FF57}" type="pres">
      <dgm:prSet presAssocID="{2A3CFF12-4B5B-409E-9FED-96E92535C142}" presName="compNode" presStyleCnt="0"/>
      <dgm:spPr/>
    </dgm:pt>
    <dgm:pt modelId="{740DE89C-BE85-4EB8-BA17-3D20AAF109B2}" type="pres">
      <dgm:prSet presAssocID="{2A3CFF12-4B5B-409E-9FED-96E92535C142}"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Bullseye"/>
        </a:ext>
      </dgm:extLst>
    </dgm:pt>
    <dgm:pt modelId="{B581A8C3-3579-4BCF-A102-166395557FAD}" type="pres">
      <dgm:prSet presAssocID="{2A3CFF12-4B5B-409E-9FED-96E92535C142}" presName="spaceRect" presStyleCnt="0"/>
      <dgm:spPr/>
    </dgm:pt>
    <dgm:pt modelId="{020CC694-D450-48D9-B84C-79577BC65F1D}" type="pres">
      <dgm:prSet presAssocID="{2A3CFF12-4B5B-409E-9FED-96E92535C142}" presName="textRect" presStyleLbl="revTx" presStyleIdx="4" presStyleCnt="6">
        <dgm:presLayoutVars>
          <dgm:chMax val="1"/>
          <dgm:chPref val="1"/>
        </dgm:presLayoutVars>
      </dgm:prSet>
      <dgm:spPr/>
    </dgm:pt>
    <dgm:pt modelId="{0BE17020-CA20-4F04-90C2-A67051A67BC4}" type="pres">
      <dgm:prSet presAssocID="{AD7D3578-FB6C-474A-8B00-15889F8EC96E}" presName="sibTrans" presStyleCnt="0"/>
      <dgm:spPr/>
    </dgm:pt>
    <dgm:pt modelId="{93373A8F-090A-4685-B640-E3BBD80496BB}" type="pres">
      <dgm:prSet presAssocID="{144FB12F-24B5-4B7A-987B-39C8AE17018B}" presName="compNode" presStyleCnt="0"/>
      <dgm:spPr/>
    </dgm:pt>
    <dgm:pt modelId="{5BFC7271-B420-4A5B-B3C0-0B47CE0CFA4D}" type="pres">
      <dgm:prSet presAssocID="{144FB12F-24B5-4B7A-987B-39C8AE17018B}"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Presentation with Checklist"/>
        </a:ext>
      </dgm:extLst>
    </dgm:pt>
    <dgm:pt modelId="{00629CCB-82B6-4BF6-8E25-78435BFB7A4E}" type="pres">
      <dgm:prSet presAssocID="{144FB12F-24B5-4B7A-987B-39C8AE17018B}" presName="spaceRect" presStyleCnt="0"/>
      <dgm:spPr/>
    </dgm:pt>
    <dgm:pt modelId="{49618EA3-E134-486D-B5B3-75E0542D4906}" type="pres">
      <dgm:prSet presAssocID="{144FB12F-24B5-4B7A-987B-39C8AE17018B}" presName="textRect" presStyleLbl="revTx" presStyleIdx="5" presStyleCnt="6">
        <dgm:presLayoutVars>
          <dgm:chMax val="1"/>
          <dgm:chPref val="1"/>
        </dgm:presLayoutVars>
      </dgm:prSet>
      <dgm:spPr/>
    </dgm:pt>
  </dgm:ptLst>
  <dgm:cxnLst>
    <dgm:cxn modelId="{52CB5649-4A76-4C8B-B40F-A65FEDFFD2C9}" type="presOf" srcId="{62A6A6AD-129E-4C28-9F2E-11F2F6748636}" destId="{22C9CADC-7264-4A25-BFF1-AE31699448DE}" srcOrd="0" destOrd="0" presId="urn:microsoft.com/office/officeart/2018/2/layout/IconLabelList"/>
    <dgm:cxn modelId="{36BB476A-C52F-4BAF-8750-C0CC857B8C6D}" srcId="{054A80BB-2EA9-43A7-8B20-8F4D12250808}" destId="{62A6A6AD-129E-4C28-9F2E-11F2F6748636}" srcOrd="2" destOrd="0" parTransId="{2C934D24-4100-43B1-9BA0-437BEFD9B471}" sibTransId="{8B49D419-0155-46C3-B460-EAA478FBA0B9}"/>
    <dgm:cxn modelId="{12867C7C-5DAE-49E7-9B97-A99301795F33}" type="presOf" srcId="{0E7F7F7B-90AD-4633-ADCD-E7FE3FEF0316}" destId="{A67FB3C0-824C-4D3D-A17A-411078228F43}" srcOrd="0" destOrd="0" presId="urn:microsoft.com/office/officeart/2018/2/layout/IconLabelList"/>
    <dgm:cxn modelId="{D78DFC84-FD59-4D91-9B7C-AD77A9537E7C}" srcId="{054A80BB-2EA9-43A7-8B20-8F4D12250808}" destId="{8D1E8AF4-FB79-4466-97E5-6615CA7BACB1}" srcOrd="3" destOrd="0" parTransId="{FB23C99A-1F7D-46BE-9643-6C7360AC2B86}" sibTransId="{E5B46BB7-3A68-4F74-AB22-3791A876025B}"/>
    <dgm:cxn modelId="{33C88888-50A1-4659-9263-D4FA8F11182F}" srcId="{054A80BB-2EA9-43A7-8B20-8F4D12250808}" destId="{2A3CFF12-4B5B-409E-9FED-96E92535C142}" srcOrd="4" destOrd="0" parTransId="{1964E2FB-BA17-4494-AD58-6E0B962742A9}" sibTransId="{AD7D3578-FB6C-474A-8B00-15889F8EC96E}"/>
    <dgm:cxn modelId="{2FBA0596-B1C1-46C7-B4DB-6864AA29EF0B}" type="presOf" srcId="{8D1E8AF4-FB79-4466-97E5-6615CA7BACB1}" destId="{0E9147AF-A7E2-4709-A517-E33B525302A1}" srcOrd="0" destOrd="0" presId="urn:microsoft.com/office/officeart/2018/2/layout/IconLabelList"/>
    <dgm:cxn modelId="{730CCEB0-A3E2-446C-A7EA-1E554C3AB883}" srcId="{054A80BB-2EA9-43A7-8B20-8F4D12250808}" destId="{144FB12F-24B5-4B7A-987B-39C8AE17018B}" srcOrd="5" destOrd="0" parTransId="{8E16D317-A0F8-4E09-AAD6-CB072E7C91A4}" sibTransId="{4C3FDD65-AE68-4E33-A5AE-9D58DE4CDFA2}"/>
    <dgm:cxn modelId="{D55BA2BB-47B2-49A2-8076-E1286582E6C0}" type="presOf" srcId="{698BB115-78C5-42B1-AB1D-ECAEAEA71F1A}" destId="{7B01C642-1B60-4817-ACFF-B188D7323247}" srcOrd="0" destOrd="0" presId="urn:microsoft.com/office/officeart/2018/2/layout/IconLabelList"/>
    <dgm:cxn modelId="{8AC492BD-6389-4A05-9D63-C6E7A54E7122}" type="presOf" srcId="{054A80BB-2EA9-43A7-8B20-8F4D12250808}" destId="{1A89652A-02E9-4DBF-918D-EBDF6431933E}" srcOrd="0" destOrd="0" presId="urn:microsoft.com/office/officeart/2018/2/layout/IconLabelList"/>
    <dgm:cxn modelId="{9C6BBAC0-1B03-462E-BD29-75CBB60C26B8}" type="presOf" srcId="{144FB12F-24B5-4B7A-987B-39C8AE17018B}" destId="{49618EA3-E134-486D-B5B3-75E0542D4906}" srcOrd="0" destOrd="0" presId="urn:microsoft.com/office/officeart/2018/2/layout/IconLabelList"/>
    <dgm:cxn modelId="{BAD996D3-B157-4FAB-A026-3072A7C79720}" srcId="{054A80BB-2EA9-43A7-8B20-8F4D12250808}" destId="{0E7F7F7B-90AD-4633-ADCD-E7FE3FEF0316}" srcOrd="0" destOrd="0" parTransId="{5670AB59-1735-4F1C-BBE8-379A89E8ECEA}" sibTransId="{E3A73D5F-E76F-4961-8275-B55F8D398728}"/>
    <dgm:cxn modelId="{8615DDDF-9F37-458D-A7FC-7AD8FD7FAF87}" srcId="{054A80BB-2EA9-43A7-8B20-8F4D12250808}" destId="{698BB115-78C5-42B1-AB1D-ECAEAEA71F1A}" srcOrd="1" destOrd="0" parTransId="{5DAFF9FB-4A2A-40BD-8CDB-E9C57A6F7485}" sibTransId="{A6257D02-95B3-43A9-8942-EB044857266F}"/>
    <dgm:cxn modelId="{CEBB15E2-6001-489E-9098-55626EB0CC40}" type="presOf" srcId="{2A3CFF12-4B5B-409E-9FED-96E92535C142}" destId="{020CC694-D450-48D9-B84C-79577BC65F1D}" srcOrd="0" destOrd="0" presId="urn:microsoft.com/office/officeart/2018/2/layout/IconLabelList"/>
    <dgm:cxn modelId="{1A3011A0-01F3-4F4B-B06A-A7AC1527AD84}" type="presParOf" srcId="{1A89652A-02E9-4DBF-918D-EBDF6431933E}" destId="{E04408C9-2361-47E6-BFC1-2DF8224D6184}" srcOrd="0" destOrd="0" presId="urn:microsoft.com/office/officeart/2018/2/layout/IconLabelList"/>
    <dgm:cxn modelId="{E340858E-6E79-45E5-9781-2F06175EA1B3}" type="presParOf" srcId="{E04408C9-2361-47E6-BFC1-2DF8224D6184}" destId="{22982774-85D6-4C51-B9A3-737C6EF39E17}" srcOrd="0" destOrd="0" presId="urn:microsoft.com/office/officeart/2018/2/layout/IconLabelList"/>
    <dgm:cxn modelId="{7E531713-D6AF-4CBB-9E5D-6E6C98093EF0}" type="presParOf" srcId="{E04408C9-2361-47E6-BFC1-2DF8224D6184}" destId="{191EDD0F-01E6-49E6-9961-AF1AB4A48C2A}" srcOrd="1" destOrd="0" presId="urn:microsoft.com/office/officeart/2018/2/layout/IconLabelList"/>
    <dgm:cxn modelId="{6B4665D8-7C70-43F7-AF29-1A66FACBBF7A}" type="presParOf" srcId="{E04408C9-2361-47E6-BFC1-2DF8224D6184}" destId="{A67FB3C0-824C-4D3D-A17A-411078228F43}" srcOrd="2" destOrd="0" presId="urn:microsoft.com/office/officeart/2018/2/layout/IconLabelList"/>
    <dgm:cxn modelId="{318DCD58-3DF7-4CA9-AEC1-7A2A0750145D}" type="presParOf" srcId="{1A89652A-02E9-4DBF-918D-EBDF6431933E}" destId="{64F29114-3821-420B-81CC-C564A92DB004}" srcOrd="1" destOrd="0" presId="urn:microsoft.com/office/officeart/2018/2/layout/IconLabelList"/>
    <dgm:cxn modelId="{0962F259-8CD9-45E3-BFEF-D6560A57F5CF}" type="presParOf" srcId="{1A89652A-02E9-4DBF-918D-EBDF6431933E}" destId="{A82FB21E-824D-44AB-9988-66AEF6D7AE0B}" srcOrd="2" destOrd="0" presId="urn:microsoft.com/office/officeart/2018/2/layout/IconLabelList"/>
    <dgm:cxn modelId="{EAEB0A15-C6E1-4E9B-BCEB-8287250DBE65}" type="presParOf" srcId="{A82FB21E-824D-44AB-9988-66AEF6D7AE0B}" destId="{302AC7DE-8335-42B7-A1C2-A500A52C4E20}" srcOrd="0" destOrd="0" presId="urn:microsoft.com/office/officeart/2018/2/layout/IconLabelList"/>
    <dgm:cxn modelId="{39D6A179-C2BE-40D6-AB76-2DB5FF04D5E1}" type="presParOf" srcId="{A82FB21E-824D-44AB-9988-66AEF6D7AE0B}" destId="{74081BC7-7C13-491D-B0B3-2A34BEB18C6A}" srcOrd="1" destOrd="0" presId="urn:microsoft.com/office/officeart/2018/2/layout/IconLabelList"/>
    <dgm:cxn modelId="{290F726F-A929-4D23-B1EA-DAA5D3D0D951}" type="presParOf" srcId="{A82FB21E-824D-44AB-9988-66AEF6D7AE0B}" destId="{7B01C642-1B60-4817-ACFF-B188D7323247}" srcOrd="2" destOrd="0" presId="urn:microsoft.com/office/officeart/2018/2/layout/IconLabelList"/>
    <dgm:cxn modelId="{897E471C-C370-427B-838B-5FECE96CDEDE}" type="presParOf" srcId="{1A89652A-02E9-4DBF-918D-EBDF6431933E}" destId="{CE012F74-5DB8-45D7-9C61-CA79FE988622}" srcOrd="3" destOrd="0" presId="urn:microsoft.com/office/officeart/2018/2/layout/IconLabelList"/>
    <dgm:cxn modelId="{B3ADE07C-26F4-40EA-8016-FEA49447CDE7}" type="presParOf" srcId="{1A89652A-02E9-4DBF-918D-EBDF6431933E}" destId="{38C0028F-AC21-47AA-B0C4-2BABC360E5E8}" srcOrd="4" destOrd="0" presId="urn:microsoft.com/office/officeart/2018/2/layout/IconLabelList"/>
    <dgm:cxn modelId="{9810A763-463B-4FC9-8888-B498B475C23C}" type="presParOf" srcId="{38C0028F-AC21-47AA-B0C4-2BABC360E5E8}" destId="{ED51CB9B-9D82-4D57-A34B-FD7167F1CA20}" srcOrd="0" destOrd="0" presId="urn:microsoft.com/office/officeart/2018/2/layout/IconLabelList"/>
    <dgm:cxn modelId="{F87582E1-8DCC-4F44-AB92-A9A6C7D1F527}" type="presParOf" srcId="{38C0028F-AC21-47AA-B0C4-2BABC360E5E8}" destId="{60A81061-6867-4656-B3B0-BEBBE459BE7C}" srcOrd="1" destOrd="0" presId="urn:microsoft.com/office/officeart/2018/2/layout/IconLabelList"/>
    <dgm:cxn modelId="{AEBF5FC6-4028-4DD9-8A55-53ED047ABC6D}" type="presParOf" srcId="{38C0028F-AC21-47AA-B0C4-2BABC360E5E8}" destId="{22C9CADC-7264-4A25-BFF1-AE31699448DE}" srcOrd="2" destOrd="0" presId="urn:microsoft.com/office/officeart/2018/2/layout/IconLabelList"/>
    <dgm:cxn modelId="{FD03837E-EE60-4448-89A6-BCB8F2CCE91A}" type="presParOf" srcId="{1A89652A-02E9-4DBF-918D-EBDF6431933E}" destId="{65569A86-6563-40D4-9E4F-81A2BFC787B7}" srcOrd="5" destOrd="0" presId="urn:microsoft.com/office/officeart/2018/2/layout/IconLabelList"/>
    <dgm:cxn modelId="{97B0349F-2509-48CD-8F4C-D8C983A5E78A}" type="presParOf" srcId="{1A89652A-02E9-4DBF-918D-EBDF6431933E}" destId="{A7BFC0D1-A1B5-4767-9321-3CF519C944B2}" srcOrd="6" destOrd="0" presId="urn:microsoft.com/office/officeart/2018/2/layout/IconLabelList"/>
    <dgm:cxn modelId="{7951D1E6-C657-4CF3-9A10-9E8C99993D80}" type="presParOf" srcId="{A7BFC0D1-A1B5-4767-9321-3CF519C944B2}" destId="{DF47788F-658C-4EFB-8E11-DAD1C4DC9CC1}" srcOrd="0" destOrd="0" presId="urn:microsoft.com/office/officeart/2018/2/layout/IconLabelList"/>
    <dgm:cxn modelId="{EB3B7258-67DA-4DFE-BEBB-D9415BB88BEF}" type="presParOf" srcId="{A7BFC0D1-A1B5-4767-9321-3CF519C944B2}" destId="{E1E57C8F-FAB8-4F71-A624-39E8013CFB42}" srcOrd="1" destOrd="0" presId="urn:microsoft.com/office/officeart/2018/2/layout/IconLabelList"/>
    <dgm:cxn modelId="{950E7067-7D83-42CA-99BD-CE485D3A2FE7}" type="presParOf" srcId="{A7BFC0D1-A1B5-4767-9321-3CF519C944B2}" destId="{0E9147AF-A7E2-4709-A517-E33B525302A1}" srcOrd="2" destOrd="0" presId="urn:microsoft.com/office/officeart/2018/2/layout/IconLabelList"/>
    <dgm:cxn modelId="{6C82E051-75C0-4266-81AB-7F458434201C}" type="presParOf" srcId="{1A89652A-02E9-4DBF-918D-EBDF6431933E}" destId="{2D3CA63C-B122-4040-B567-4532EA2A106B}" srcOrd="7" destOrd="0" presId="urn:microsoft.com/office/officeart/2018/2/layout/IconLabelList"/>
    <dgm:cxn modelId="{5BB325EC-2D08-4464-A0DD-31BDDED84A85}" type="presParOf" srcId="{1A89652A-02E9-4DBF-918D-EBDF6431933E}" destId="{0DB0FED8-F7E4-4E35-A6DF-D9522782FF57}" srcOrd="8" destOrd="0" presId="urn:microsoft.com/office/officeart/2018/2/layout/IconLabelList"/>
    <dgm:cxn modelId="{1D8D4489-0179-4F33-9BB6-3590BA96BD2C}" type="presParOf" srcId="{0DB0FED8-F7E4-4E35-A6DF-D9522782FF57}" destId="{740DE89C-BE85-4EB8-BA17-3D20AAF109B2}" srcOrd="0" destOrd="0" presId="urn:microsoft.com/office/officeart/2018/2/layout/IconLabelList"/>
    <dgm:cxn modelId="{51101E07-E8E9-470B-AEF3-2EF54F97BFDB}" type="presParOf" srcId="{0DB0FED8-F7E4-4E35-A6DF-D9522782FF57}" destId="{B581A8C3-3579-4BCF-A102-166395557FAD}" srcOrd="1" destOrd="0" presId="urn:microsoft.com/office/officeart/2018/2/layout/IconLabelList"/>
    <dgm:cxn modelId="{D459D758-DA0C-403C-9FD5-472CFD442A23}" type="presParOf" srcId="{0DB0FED8-F7E4-4E35-A6DF-D9522782FF57}" destId="{020CC694-D450-48D9-B84C-79577BC65F1D}" srcOrd="2" destOrd="0" presId="urn:microsoft.com/office/officeart/2018/2/layout/IconLabelList"/>
    <dgm:cxn modelId="{0FAB44CB-5D04-475D-9B7B-1BC8E7A9D203}" type="presParOf" srcId="{1A89652A-02E9-4DBF-918D-EBDF6431933E}" destId="{0BE17020-CA20-4F04-90C2-A67051A67BC4}" srcOrd="9" destOrd="0" presId="urn:microsoft.com/office/officeart/2018/2/layout/IconLabelList"/>
    <dgm:cxn modelId="{64E47298-CA1C-40A4-909D-7082F2610B33}" type="presParOf" srcId="{1A89652A-02E9-4DBF-918D-EBDF6431933E}" destId="{93373A8F-090A-4685-B640-E3BBD80496BB}" srcOrd="10" destOrd="0" presId="urn:microsoft.com/office/officeart/2018/2/layout/IconLabelList"/>
    <dgm:cxn modelId="{AC9F37DA-C70B-443E-86F8-C1305DA1787E}" type="presParOf" srcId="{93373A8F-090A-4685-B640-E3BBD80496BB}" destId="{5BFC7271-B420-4A5B-B3C0-0B47CE0CFA4D}" srcOrd="0" destOrd="0" presId="urn:microsoft.com/office/officeart/2018/2/layout/IconLabelList"/>
    <dgm:cxn modelId="{DABB2F73-490B-4E69-8A6B-6B47147315FB}" type="presParOf" srcId="{93373A8F-090A-4685-B640-E3BBD80496BB}" destId="{00629CCB-82B6-4BF6-8E25-78435BFB7A4E}" srcOrd="1" destOrd="0" presId="urn:microsoft.com/office/officeart/2018/2/layout/IconLabelList"/>
    <dgm:cxn modelId="{BE147C1C-326B-4C02-A646-1F9A9567CCF5}" type="presParOf" srcId="{93373A8F-090A-4685-B640-E3BBD80496BB}" destId="{49618EA3-E134-486D-B5B3-75E0542D4906}"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7481019-6E9C-43FC-8B8C-10E4D57A8608}" type="doc">
      <dgm:prSet loTypeId="urn:microsoft.com/office/officeart/2005/8/layout/matrix2" loCatId="matrix" qsTypeId="urn:microsoft.com/office/officeart/2005/8/quickstyle/simple1" qsCatId="simple" csTypeId="urn:microsoft.com/office/officeart/2005/8/colors/colorful1" csCatId="colorful"/>
      <dgm:spPr/>
      <dgm:t>
        <a:bodyPr/>
        <a:lstStyle/>
        <a:p>
          <a:endParaRPr lang="en-US"/>
        </a:p>
      </dgm:t>
    </dgm:pt>
    <dgm:pt modelId="{2E8AEFC4-57AB-4592-99D9-D6CC66EBCC67}">
      <dgm:prSet/>
      <dgm:spPr/>
      <dgm:t>
        <a:bodyPr/>
        <a:lstStyle/>
        <a:p>
          <a:r>
            <a:rPr lang="en-US" sz="1200" b="1"/>
            <a:t>Fonts, Font Size and Font Variations:</a:t>
          </a:r>
          <a:endParaRPr lang="en-US" sz="1200"/>
        </a:p>
      </dgm:t>
    </dgm:pt>
    <dgm:pt modelId="{CEEF50DC-C9CA-487B-85F5-F7A00989DD7B}" type="parTrans" cxnId="{A0C1B119-091A-4189-82B4-EEE42832FE4B}">
      <dgm:prSet/>
      <dgm:spPr/>
      <dgm:t>
        <a:bodyPr/>
        <a:lstStyle/>
        <a:p>
          <a:endParaRPr lang="en-US"/>
        </a:p>
      </dgm:t>
    </dgm:pt>
    <dgm:pt modelId="{4A729110-ABAF-4A1E-A040-961B459DAE2B}" type="sibTrans" cxnId="{A0C1B119-091A-4189-82B4-EEE42832FE4B}">
      <dgm:prSet/>
      <dgm:spPr/>
      <dgm:t>
        <a:bodyPr/>
        <a:lstStyle/>
        <a:p>
          <a:endParaRPr lang="en-US"/>
        </a:p>
      </dgm:t>
    </dgm:pt>
    <dgm:pt modelId="{FAA8D526-15D9-4535-BF57-9C83692320B9}">
      <dgm:prSet custT="1"/>
      <dgm:spPr/>
      <dgm:t>
        <a:bodyPr/>
        <a:lstStyle/>
        <a:p>
          <a:r>
            <a:rPr lang="en-US" sz="1000" dirty="0"/>
            <a:t>Serif fonts are suggested such as Times New Roman, Garamond, or Georgia. </a:t>
          </a:r>
        </a:p>
      </dgm:t>
    </dgm:pt>
    <dgm:pt modelId="{EC5D504C-F38B-46FD-B1A0-C091FF974074}" type="parTrans" cxnId="{8E69B628-FC1F-48E9-B23B-87A561285084}">
      <dgm:prSet/>
      <dgm:spPr/>
      <dgm:t>
        <a:bodyPr/>
        <a:lstStyle/>
        <a:p>
          <a:endParaRPr lang="en-US"/>
        </a:p>
      </dgm:t>
    </dgm:pt>
    <dgm:pt modelId="{5149F566-307E-43A5-9BCB-B67C1C276C17}" type="sibTrans" cxnId="{8E69B628-FC1F-48E9-B23B-87A561285084}">
      <dgm:prSet/>
      <dgm:spPr/>
      <dgm:t>
        <a:bodyPr/>
        <a:lstStyle/>
        <a:p>
          <a:endParaRPr lang="en-US"/>
        </a:p>
      </dgm:t>
    </dgm:pt>
    <dgm:pt modelId="{5D639CC7-270D-45A0-9E76-95535B1AF9DA}">
      <dgm:prSet custT="1"/>
      <dgm:spPr/>
      <dgm:t>
        <a:bodyPr/>
        <a:lstStyle/>
        <a:p>
          <a:r>
            <a:rPr lang="en-US" sz="1000" dirty="0"/>
            <a:t>Consistent font and font size for all text, including page numbers. </a:t>
          </a:r>
        </a:p>
      </dgm:t>
    </dgm:pt>
    <dgm:pt modelId="{F439FA51-8E01-4452-80CD-5B7C17FEA5B2}" type="parTrans" cxnId="{F0B80CB3-3310-4147-9D3B-664C82A2C68B}">
      <dgm:prSet/>
      <dgm:spPr/>
      <dgm:t>
        <a:bodyPr/>
        <a:lstStyle/>
        <a:p>
          <a:endParaRPr lang="en-US"/>
        </a:p>
      </dgm:t>
    </dgm:pt>
    <dgm:pt modelId="{A4A7885A-9CD2-44F3-9563-621F375AEDE1}" type="sibTrans" cxnId="{F0B80CB3-3310-4147-9D3B-664C82A2C68B}">
      <dgm:prSet/>
      <dgm:spPr/>
      <dgm:t>
        <a:bodyPr/>
        <a:lstStyle/>
        <a:p>
          <a:endParaRPr lang="en-US"/>
        </a:p>
      </dgm:t>
    </dgm:pt>
    <dgm:pt modelId="{8743410E-81BA-4493-8E06-0CEDE995FDAA}">
      <dgm:prSet custT="1"/>
      <dgm:spPr/>
      <dgm:t>
        <a:bodyPr/>
        <a:lstStyle/>
        <a:p>
          <a:r>
            <a:rPr lang="en-US" sz="1000" dirty="0"/>
            <a:t>Font size should be no less than 10 and no greater than 12 for the text.</a:t>
          </a:r>
          <a:br>
            <a:rPr lang="en-US" sz="1000" dirty="0"/>
          </a:br>
          <a:endParaRPr lang="en-US" sz="1000" dirty="0"/>
        </a:p>
      </dgm:t>
    </dgm:pt>
    <dgm:pt modelId="{B123D3C2-5929-43F6-8FAB-AC7E7FB46DA0}" type="parTrans" cxnId="{542D25B7-9E2E-40A7-8B44-026DD6DC62CD}">
      <dgm:prSet/>
      <dgm:spPr/>
      <dgm:t>
        <a:bodyPr/>
        <a:lstStyle/>
        <a:p>
          <a:endParaRPr lang="en-US"/>
        </a:p>
      </dgm:t>
    </dgm:pt>
    <dgm:pt modelId="{406DD78D-1EC0-464B-834E-5D33A704D20F}" type="sibTrans" cxnId="{542D25B7-9E2E-40A7-8B44-026DD6DC62CD}">
      <dgm:prSet/>
      <dgm:spPr/>
      <dgm:t>
        <a:bodyPr/>
        <a:lstStyle/>
        <a:p>
          <a:endParaRPr lang="en-US"/>
        </a:p>
      </dgm:t>
    </dgm:pt>
    <dgm:pt modelId="{F5AF673D-B2A9-4F7F-A828-6AA002886B6A}">
      <dgm:prSet/>
      <dgm:spPr/>
      <dgm:t>
        <a:bodyPr/>
        <a:lstStyle/>
        <a:p>
          <a:r>
            <a:rPr lang="en-US" sz="1200"/>
            <a:t>Are you using…</a:t>
          </a:r>
        </a:p>
      </dgm:t>
    </dgm:pt>
    <dgm:pt modelId="{08A6F1AD-6822-4F79-B105-4C8C5413B9F9}" type="parTrans" cxnId="{CC9851FB-B780-406B-AC65-D365FF362F55}">
      <dgm:prSet/>
      <dgm:spPr/>
      <dgm:t>
        <a:bodyPr/>
        <a:lstStyle/>
        <a:p>
          <a:endParaRPr lang="en-US"/>
        </a:p>
      </dgm:t>
    </dgm:pt>
    <dgm:pt modelId="{F1F29B3F-3B46-4CC7-AD22-00824AE741AA}" type="sibTrans" cxnId="{CC9851FB-B780-406B-AC65-D365FF362F55}">
      <dgm:prSet/>
      <dgm:spPr/>
      <dgm:t>
        <a:bodyPr/>
        <a:lstStyle/>
        <a:p>
          <a:endParaRPr lang="en-US"/>
        </a:p>
      </dgm:t>
    </dgm:pt>
    <dgm:pt modelId="{683F7373-76FF-41C7-A1E8-88C088C43756}">
      <dgm:prSet custT="1"/>
      <dgm:spPr/>
      <dgm:t>
        <a:bodyPr/>
        <a:lstStyle/>
        <a:p>
          <a:r>
            <a:rPr lang="en-US" sz="1050" dirty="0"/>
            <a:t>Underlining, bolding or italics? If so, use them sparingly and consistently. There are </a:t>
          </a:r>
          <a:r>
            <a:rPr lang="en-US" sz="1200" dirty="0"/>
            <a:t>grammatical</a:t>
          </a:r>
          <a:r>
            <a:rPr lang="en-US" sz="1050" dirty="0"/>
            <a:t> rules for using underlining, bolding and italics.</a:t>
          </a:r>
          <a:br>
            <a:rPr lang="en-US" sz="1050" dirty="0"/>
          </a:br>
          <a:endParaRPr lang="en-US" sz="1050" dirty="0"/>
        </a:p>
      </dgm:t>
    </dgm:pt>
    <dgm:pt modelId="{DC83BA26-9745-46D0-8EF0-0194B0AAFF7E}" type="parTrans" cxnId="{AAB6B4A9-6E72-42F4-82D6-CE33646D5028}">
      <dgm:prSet/>
      <dgm:spPr/>
      <dgm:t>
        <a:bodyPr/>
        <a:lstStyle/>
        <a:p>
          <a:endParaRPr lang="en-US"/>
        </a:p>
      </dgm:t>
    </dgm:pt>
    <dgm:pt modelId="{4A7A8BA8-D05D-4F96-BB77-484677388A4E}" type="sibTrans" cxnId="{AAB6B4A9-6E72-42F4-82D6-CE33646D5028}">
      <dgm:prSet/>
      <dgm:spPr/>
      <dgm:t>
        <a:bodyPr/>
        <a:lstStyle/>
        <a:p>
          <a:endParaRPr lang="en-US"/>
        </a:p>
      </dgm:t>
    </dgm:pt>
    <dgm:pt modelId="{1A9C201C-AC57-440C-B6BC-1FC360B62FE1}">
      <dgm:prSet/>
      <dgm:spPr/>
      <dgm:t>
        <a:bodyPr/>
        <a:lstStyle/>
        <a:p>
          <a:r>
            <a:rPr lang="en-US" sz="1200"/>
            <a:t>Spacing: Is the vertical spacing of your text…</a:t>
          </a:r>
        </a:p>
      </dgm:t>
    </dgm:pt>
    <dgm:pt modelId="{7B518E04-ED9D-403C-AE8E-BBE436D59DDE}" type="parTrans" cxnId="{80A3FA4C-AC78-4CAF-AE1E-224AE4EBFC92}">
      <dgm:prSet/>
      <dgm:spPr/>
      <dgm:t>
        <a:bodyPr/>
        <a:lstStyle/>
        <a:p>
          <a:endParaRPr lang="en-US"/>
        </a:p>
      </dgm:t>
    </dgm:pt>
    <dgm:pt modelId="{A25625D2-CE81-45F1-8509-996CB7E7EEA6}" type="sibTrans" cxnId="{80A3FA4C-AC78-4CAF-AE1E-224AE4EBFC92}">
      <dgm:prSet/>
      <dgm:spPr/>
      <dgm:t>
        <a:bodyPr/>
        <a:lstStyle/>
        <a:p>
          <a:endParaRPr lang="en-US"/>
        </a:p>
      </dgm:t>
    </dgm:pt>
    <dgm:pt modelId="{40B61596-4DCF-4FBC-8127-D43A9418B877}">
      <dgm:prSet custT="1"/>
      <dgm:spPr/>
      <dgm:t>
        <a:bodyPr/>
        <a:lstStyle/>
        <a:p>
          <a:r>
            <a:rPr lang="en-US" sz="1050" dirty="0"/>
            <a:t>Consistently spaced either 1.5 or 2.0</a:t>
          </a:r>
        </a:p>
      </dgm:t>
    </dgm:pt>
    <dgm:pt modelId="{57084F8F-041A-4789-B355-185BF5AA4CEE}" type="parTrans" cxnId="{0D8AEC20-4A29-4080-96FB-53572122B427}">
      <dgm:prSet/>
      <dgm:spPr/>
      <dgm:t>
        <a:bodyPr/>
        <a:lstStyle/>
        <a:p>
          <a:endParaRPr lang="en-US"/>
        </a:p>
      </dgm:t>
    </dgm:pt>
    <dgm:pt modelId="{77FEDBB4-27E3-4379-9729-59703B2E0DC7}" type="sibTrans" cxnId="{0D8AEC20-4A29-4080-96FB-53572122B427}">
      <dgm:prSet/>
      <dgm:spPr/>
      <dgm:t>
        <a:bodyPr/>
        <a:lstStyle/>
        <a:p>
          <a:endParaRPr lang="en-US"/>
        </a:p>
      </dgm:t>
    </dgm:pt>
    <dgm:pt modelId="{8DC8B0A9-DB1A-42FE-9E2D-5814193A1CF4}">
      <dgm:prSet custT="1"/>
      <dgm:spPr/>
      <dgm:t>
        <a:bodyPr/>
        <a:lstStyle/>
        <a:p>
          <a:r>
            <a:rPr lang="en-US" sz="1050" dirty="0"/>
            <a:t>Exceptions:</a:t>
          </a:r>
        </a:p>
      </dgm:t>
    </dgm:pt>
    <dgm:pt modelId="{5DD3A5F5-ED9E-4A92-AE8D-95586C05E120}" type="parTrans" cxnId="{76A73E7B-BDEF-4DCC-88BE-E3E8F5F82E81}">
      <dgm:prSet/>
      <dgm:spPr/>
      <dgm:t>
        <a:bodyPr/>
        <a:lstStyle/>
        <a:p>
          <a:endParaRPr lang="en-US"/>
        </a:p>
      </dgm:t>
    </dgm:pt>
    <dgm:pt modelId="{4D717659-8F34-433F-8768-2BC3BA40E849}" type="sibTrans" cxnId="{76A73E7B-BDEF-4DCC-88BE-E3E8F5F82E81}">
      <dgm:prSet/>
      <dgm:spPr/>
      <dgm:t>
        <a:bodyPr/>
        <a:lstStyle/>
        <a:p>
          <a:endParaRPr lang="en-US"/>
        </a:p>
      </dgm:t>
    </dgm:pt>
    <dgm:pt modelId="{318AA165-D000-4771-8070-D0E030437DD6}">
      <dgm:prSet custT="1"/>
      <dgm:spPr/>
      <dgm:t>
        <a:bodyPr/>
        <a:lstStyle/>
        <a:p>
          <a:r>
            <a:rPr lang="en-US" sz="1050" dirty="0"/>
            <a:t>Figures and table captions, footnotes, etc. may be single-spaced.</a:t>
          </a:r>
        </a:p>
      </dgm:t>
    </dgm:pt>
    <dgm:pt modelId="{A12FB012-9064-42E9-A77D-6BA74445504C}" type="parTrans" cxnId="{EF425CAB-844B-4BF5-9B92-D6199BDE407D}">
      <dgm:prSet/>
      <dgm:spPr/>
      <dgm:t>
        <a:bodyPr/>
        <a:lstStyle/>
        <a:p>
          <a:endParaRPr lang="en-US"/>
        </a:p>
      </dgm:t>
    </dgm:pt>
    <dgm:pt modelId="{B9B61B98-5B94-4A87-BD47-6E334C45DE8B}" type="sibTrans" cxnId="{EF425CAB-844B-4BF5-9B92-D6199BDE407D}">
      <dgm:prSet/>
      <dgm:spPr/>
      <dgm:t>
        <a:bodyPr/>
        <a:lstStyle/>
        <a:p>
          <a:endParaRPr lang="en-US"/>
        </a:p>
      </dgm:t>
    </dgm:pt>
    <dgm:pt modelId="{0862A778-C5DA-46A3-B998-125DBF082680}">
      <dgm:prSet custT="1"/>
      <dgm:spPr/>
      <dgm:t>
        <a:bodyPr/>
        <a:lstStyle/>
        <a:p>
          <a:r>
            <a:rPr lang="en-US" sz="1050" dirty="0"/>
            <a:t>Generally, multi-lined captions are single-spaced.</a:t>
          </a:r>
        </a:p>
      </dgm:t>
    </dgm:pt>
    <dgm:pt modelId="{CDA63554-3CB1-48A1-BCCC-63869FECE2CB}" type="parTrans" cxnId="{5C37A931-8E91-4BF3-84C3-DD64FBC33509}">
      <dgm:prSet/>
      <dgm:spPr/>
      <dgm:t>
        <a:bodyPr/>
        <a:lstStyle/>
        <a:p>
          <a:endParaRPr lang="en-US"/>
        </a:p>
      </dgm:t>
    </dgm:pt>
    <dgm:pt modelId="{2EE02B71-02AB-4989-8D8F-FEAD1A40CE42}" type="sibTrans" cxnId="{5C37A931-8E91-4BF3-84C3-DD64FBC33509}">
      <dgm:prSet/>
      <dgm:spPr/>
      <dgm:t>
        <a:bodyPr/>
        <a:lstStyle/>
        <a:p>
          <a:endParaRPr lang="en-US"/>
        </a:p>
      </dgm:t>
    </dgm:pt>
    <dgm:pt modelId="{E74291F4-40C4-4600-B822-AAC364D0311C}">
      <dgm:prSet/>
      <dgm:spPr/>
      <dgm:t>
        <a:bodyPr/>
        <a:lstStyle/>
        <a:p>
          <a:r>
            <a:rPr lang="en-US" dirty="0"/>
            <a:t>The UAA Graduate School requires that Title page titles are </a:t>
          </a:r>
          <a:r>
            <a:rPr lang="en-US" b="1" dirty="0"/>
            <a:t>always</a:t>
          </a:r>
          <a:r>
            <a:rPr lang="en-US" dirty="0"/>
            <a:t> double-spaced and in all CAPS.</a:t>
          </a:r>
        </a:p>
      </dgm:t>
    </dgm:pt>
    <dgm:pt modelId="{42278449-2EE1-4B47-8062-913AF73E18BF}" type="parTrans" cxnId="{5B404FDB-4F0D-4973-B995-5D5546233F8C}">
      <dgm:prSet/>
      <dgm:spPr/>
      <dgm:t>
        <a:bodyPr/>
        <a:lstStyle/>
        <a:p>
          <a:endParaRPr lang="en-US"/>
        </a:p>
      </dgm:t>
    </dgm:pt>
    <dgm:pt modelId="{C7891D97-FE91-4CDA-A34A-9C814CC79CC0}" type="sibTrans" cxnId="{5B404FDB-4F0D-4973-B995-5D5546233F8C}">
      <dgm:prSet/>
      <dgm:spPr/>
      <dgm:t>
        <a:bodyPr/>
        <a:lstStyle/>
        <a:p>
          <a:endParaRPr lang="en-US"/>
        </a:p>
      </dgm:t>
    </dgm:pt>
    <dgm:pt modelId="{DFAAB44E-C1E5-4982-B2AC-BA5E41E397FD}" type="pres">
      <dgm:prSet presAssocID="{37481019-6E9C-43FC-8B8C-10E4D57A8608}" presName="matrix" presStyleCnt="0">
        <dgm:presLayoutVars>
          <dgm:chMax val="1"/>
          <dgm:dir/>
          <dgm:resizeHandles val="exact"/>
        </dgm:presLayoutVars>
      </dgm:prSet>
      <dgm:spPr/>
    </dgm:pt>
    <dgm:pt modelId="{D07F0D19-A39C-4707-BADB-28408960F145}" type="pres">
      <dgm:prSet presAssocID="{37481019-6E9C-43FC-8B8C-10E4D57A8608}" presName="axisShape" presStyleLbl="bgShp" presStyleIdx="0" presStyleCnt="1"/>
      <dgm:spPr/>
    </dgm:pt>
    <dgm:pt modelId="{CE5EF9AA-585F-4699-8C18-75A74E08305A}" type="pres">
      <dgm:prSet presAssocID="{37481019-6E9C-43FC-8B8C-10E4D57A8608}" presName="rect1" presStyleLbl="node1" presStyleIdx="0" presStyleCnt="4">
        <dgm:presLayoutVars>
          <dgm:chMax val="0"/>
          <dgm:chPref val="0"/>
          <dgm:bulletEnabled val="1"/>
        </dgm:presLayoutVars>
      </dgm:prSet>
      <dgm:spPr/>
    </dgm:pt>
    <dgm:pt modelId="{0E25CD30-61C9-40C8-B6CF-FFD2CECCF9DD}" type="pres">
      <dgm:prSet presAssocID="{37481019-6E9C-43FC-8B8C-10E4D57A8608}" presName="rect2" presStyleLbl="node1" presStyleIdx="1" presStyleCnt="4">
        <dgm:presLayoutVars>
          <dgm:chMax val="0"/>
          <dgm:chPref val="0"/>
          <dgm:bulletEnabled val="1"/>
        </dgm:presLayoutVars>
      </dgm:prSet>
      <dgm:spPr/>
    </dgm:pt>
    <dgm:pt modelId="{CD9310F0-5234-4AD8-AF03-3A162999AD87}" type="pres">
      <dgm:prSet presAssocID="{37481019-6E9C-43FC-8B8C-10E4D57A8608}" presName="rect3" presStyleLbl="node1" presStyleIdx="2" presStyleCnt="4">
        <dgm:presLayoutVars>
          <dgm:chMax val="0"/>
          <dgm:chPref val="0"/>
          <dgm:bulletEnabled val="1"/>
        </dgm:presLayoutVars>
      </dgm:prSet>
      <dgm:spPr/>
    </dgm:pt>
    <dgm:pt modelId="{2924302C-A223-4C85-A476-DB7FF2336204}" type="pres">
      <dgm:prSet presAssocID="{37481019-6E9C-43FC-8B8C-10E4D57A8608}" presName="rect4" presStyleLbl="node1" presStyleIdx="3" presStyleCnt="4">
        <dgm:presLayoutVars>
          <dgm:chMax val="0"/>
          <dgm:chPref val="0"/>
          <dgm:bulletEnabled val="1"/>
        </dgm:presLayoutVars>
      </dgm:prSet>
      <dgm:spPr/>
    </dgm:pt>
  </dgm:ptLst>
  <dgm:cxnLst>
    <dgm:cxn modelId="{A0FA4A0E-6F26-46D1-A877-2383FE93BE6B}" type="presOf" srcId="{FAA8D526-15D9-4535-BF57-9C83692320B9}" destId="{CE5EF9AA-585F-4699-8C18-75A74E08305A}" srcOrd="0" destOrd="1" presId="urn:microsoft.com/office/officeart/2005/8/layout/matrix2"/>
    <dgm:cxn modelId="{A0C1B119-091A-4189-82B4-EEE42832FE4B}" srcId="{37481019-6E9C-43FC-8B8C-10E4D57A8608}" destId="{2E8AEFC4-57AB-4592-99D9-D6CC66EBCC67}" srcOrd="0" destOrd="0" parTransId="{CEEF50DC-C9CA-487B-85F5-F7A00989DD7B}" sibTransId="{4A729110-ABAF-4A1E-A040-961B459DAE2B}"/>
    <dgm:cxn modelId="{0D8AEC20-4A29-4080-96FB-53572122B427}" srcId="{1A9C201C-AC57-440C-B6BC-1FC360B62FE1}" destId="{40B61596-4DCF-4FBC-8127-D43A9418B877}" srcOrd="0" destOrd="0" parTransId="{57084F8F-041A-4789-B355-185BF5AA4CEE}" sibTransId="{77FEDBB4-27E3-4379-9729-59703B2E0DC7}"/>
    <dgm:cxn modelId="{8E69B628-FC1F-48E9-B23B-87A561285084}" srcId="{2E8AEFC4-57AB-4592-99D9-D6CC66EBCC67}" destId="{FAA8D526-15D9-4535-BF57-9C83692320B9}" srcOrd="0" destOrd="0" parTransId="{EC5D504C-F38B-46FD-B1A0-C091FF974074}" sibTransId="{5149F566-307E-43A5-9BCB-B67C1C276C17}"/>
    <dgm:cxn modelId="{1885D32D-9510-42C0-96B9-131AF66A05C7}" type="presOf" srcId="{8DC8B0A9-DB1A-42FE-9E2D-5814193A1CF4}" destId="{CD9310F0-5234-4AD8-AF03-3A162999AD87}" srcOrd="0" destOrd="2" presId="urn:microsoft.com/office/officeart/2005/8/layout/matrix2"/>
    <dgm:cxn modelId="{5C37A931-8E91-4BF3-84C3-DD64FBC33509}" srcId="{8DC8B0A9-DB1A-42FE-9E2D-5814193A1CF4}" destId="{0862A778-C5DA-46A3-B998-125DBF082680}" srcOrd="1" destOrd="0" parTransId="{CDA63554-3CB1-48A1-BCCC-63869FECE2CB}" sibTransId="{2EE02B71-02AB-4989-8D8F-FEAD1A40CE42}"/>
    <dgm:cxn modelId="{4C7BCF35-5777-4DA3-9C16-568606680F27}" type="presOf" srcId="{683F7373-76FF-41C7-A1E8-88C088C43756}" destId="{0E25CD30-61C9-40C8-B6CF-FFD2CECCF9DD}" srcOrd="0" destOrd="1" presId="urn:microsoft.com/office/officeart/2005/8/layout/matrix2"/>
    <dgm:cxn modelId="{80A3FA4C-AC78-4CAF-AE1E-224AE4EBFC92}" srcId="{37481019-6E9C-43FC-8B8C-10E4D57A8608}" destId="{1A9C201C-AC57-440C-B6BC-1FC360B62FE1}" srcOrd="2" destOrd="0" parTransId="{7B518E04-ED9D-403C-AE8E-BBE436D59DDE}" sibTransId="{A25625D2-CE81-45F1-8509-996CB7E7EEA6}"/>
    <dgm:cxn modelId="{76A73E7B-BDEF-4DCC-88BE-E3E8F5F82E81}" srcId="{1A9C201C-AC57-440C-B6BC-1FC360B62FE1}" destId="{8DC8B0A9-DB1A-42FE-9E2D-5814193A1CF4}" srcOrd="1" destOrd="0" parTransId="{5DD3A5F5-ED9E-4A92-AE8D-95586C05E120}" sibTransId="{4D717659-8F34-433F-8768-2BC3BA40E849}"/>
    <dgm:cxn modelId="{ABE6F982-EF00-480A-A090-BE4B287BE178}" type="presOf" srcId="{E74291F4-40C4-4600-B822-AAC364D0311C}" destId="{2924302C-A223-4C85-A476-DB7FF2336204}" srcOrd="0" destOrd="0" presId="urn:microsoft.com/office/officeart/2005/8/layout/matrix2"/>
    <dgm:cxn modelId="{019E7983-BD6D-4C40-ADEA-85755C86E673}" type="presOf" srcId="{37481019-6E9C-43FC-8B8C-10E4D57A8608}" destId="{DFAAB44E-C1E5-4982-B2AC-BA5E41E397FD}" srcOrd="0" destOrd="0" presId="urn:microsoft.com/office/officeart/2005/8/layout/matrix2"/>
    <dgm:cxn modelId="{CDF611A5-18D0-4828-A3DF-3D8332255021}" type="presOf" srcId="{2E8AEFC4-57AB-4592-99D9-D6CC66EBCC67}" destId="{CE5EF9AA-585F-4699-8C18-75A74E08305A}" srcOrd="0" destOrd="0" presId="urn:microsoft.com/office/officeart/2005/8/layout/matrix2"/>
    <dgm:cxn modelId="{AAB6B4A9-6E72-42F4-82D6-CE33646D5028}" srcId="{F5AF673D-B2A9-4F7F-A828-6AA002886B6A}" destId="{683F7373-76FF-41C7-A1E8-88C088C43756}" srcOrd="0" destOrd="0" parTransId="{DC83BA26-9745-46D0-8EF0-0194B0AAFF7E}" sibTransId="{4A7A8BA8-D05D-4F96-BB77-484677388A4E}"/>
    <dgm:cxn modelId="{EF425CAB-844B-4BF5-9B92-D6199BDE407D}" srcId="{8DC8B0A9-DB1A-42FE-9E2D-5814193A1CF4}" destId="{318AA165-D000-4771-8070-D0E030437DD6}" srcOrd="0" destOrd="0" parTransId="{A12FB012-9064-42E9-A77D-6BA74445504C}" sibTransId="{B9B61B98-5B94-4A87-BD47-6E334C45DE8B}"/>
    <dgm:cxn modelId="{F0B80CB3-3310-4147-9D3B-664C82A2C68B}" srcId="{2E8AEFC4-57AB-4592-99D9-D6CC66EBCC67}" destId="{5D639CC7-270D-45A0-9E76-95535B1AF9DA}" srcOrd="1" destOrd="0" parTransId="{F439FA51-8E01-4452-80CD-5B7C17FEA5B2}" sibTransId="{A4A7885A-9CD2-44F3-9563-621F375AEDE1}"/>
    <dgm:cxn modelId="{542D25B7-9E2E-40A7-8B44-026DD6DC62CD}" srcId="{2E8AEFC4-57AB-4592-99D9-D6CC66EBCC67}" destId="{8743410E-81BA-4493-8E06-0CEDE995FDAA}" srcOrd="2" destOrd="0" parTransId="{B123D3C2-5929-43F6-8FAB-AC7E7FB46DA0}" sibTransId="{406DD78D-1EC0-464B-834E-5D33A704D20F}"/>
    <dgm:cxn modelId="{DEA7BCB9-A8EF-4490-8EC3-B6EFD9CD61D2}" type="presOf" srcId="{8743410E-81BA-4493-8E06-0CEDE995FDAA}" destId="{CE5EF9AA-585F-4699-8C18-75A74E08305A}" srcOrd="0" destOrd="3" presId="urn:microsoft.com/office/officeart/2005/8/layout/matrix2"/>
    <dgm:cxn modelId="{FCFD95BB-A87E-41CC-BCD1-FCB980EF81F0}" type="presOf" srcId="{40B61596-4DCF-4FBC-8127-D43A9418B877}" destId="{CD9310F0-5234-4AD8-AF03-3A162999AD87}" srcOrd="0" destOrd="1" presId="urn:microsoft.com/office/officeart/2005/8/layout/matrix2"/>
    <dgm:cxn modelId="{05A6A3C0-F46C-4787-ABA1-EF4A62DA1DCD}" type="presOf" srcId="{318AA165-D000-4771-8070-D0E030437DD6}" destId="{CD9310F0-5234-4AD8-AF03-3A162999AD87}" srcOrd="0" destOrd="3" presId="urn:microsoft.com/office/officeart/2005/8/layout/matrix2"/>
    <dgm:cxn modelId="{EE105DC6-A8F6-4574-B694-986B6433A516}" type="presOf" srcId="{F5AF673D-B2A9-4F7F-A828-6AA002886B6A}" destId="{0E25CD30-61C9-40C8-B6CF-FFD2CECCF9DD}" srcOrd="0" destOrd="0" presId="urn:microsoft.com/office/officeart/2005/8/layout/matrix2"/>
    <dgm:cxn modelId="{DD72B8CB-5736-45DE-A2AC-D1E9439BDF14}" type="presOf" srcId="{1A9C201C-AC57-440C-B6BC-1FC360B62FE1}" destId="{CD9310F0-5234-4AD8-AF03-3A162999AD87}" srcOrd="0" destOrd="0" presId="urn:microsoft.com/office/officeart/2005/8/layout/matrix2"/>
    <dgm:cxn modelId="{5B404FDB-4F0D-4973-B995-5D5546233F8C}" srcId="{37481019-6E9C-43FC-8B8C-10E4D57A8608}" destId="{E74291F4-40C4-4600-B822-AAC364D0311C}" srcOrd="3" destOrd="0" parTransId="{42278449-2EE1-4B47-8062-913AF73E18BF}" sibTransId="{C7891D97-FE91-4CDA-A34A-9C814CC79CC0}"/>
    <dgm:cxn modelId="{151D75EE-B47C-457E-8BC4-D7D77041E428}" type="presOf" srcId="{0862A778-C5DA-46A3-B998-125DBF082680}" destId="{CD9310F0-5234-4AD8-AF03-3A162999AD87}" srcOrd="0" destOrd="4" presId="urn:microsoft.com/office/officeart/2005/8/layout/matrix2"/>
    <dgm:cxn modelId="{6DE5EAF3-C515-4014-AE29-C1C65FDFB0CF}" type="presOf" srcId="{5D639CC7-270D-45A0-9E76-95535B1AF9DA}" destId="{CE5EF9AA-585F-4699-8C18-75A74E08305A}" srcOrd="0" destOrd="2" presId="urn:microsoft.com/office/officeart/2005/8/layout/matrix2"/>
    <dgm:cxn modelId="{CC9851FB-B780-406B-AC65-D365FF362F55}" srcId="{37481019-6E9C-43FC-8B8C-10E4D57A8608}" destId="{F5AF673D-B2A9-4F7F-A828-6AA002886B6A}" srcOrd="1" destOrd="0" parTransId="{08A6F1AD-6822-4F79-B105-4C8C5413B9F9}" sibTransId="{F1F29B3F-3B46-4CC7-AD22-00824AE741AA}"/>
    <dgm:cxn modelId="{AF76660A-81FE-466B-8E66-BE84678916AC}" type="presParOf" srcId="{DFAAB44E-C1E5-4982-B2AC-BA5E41E397FD}" destId="{D07F0D19-A39C-4707-BADB-28408960F145}" srcOrd="0" destOrd="0" presId="urn:microsoft.com/office/officeart/2005/8/layout/matrix2"/>
    <dgm:cxn modelId="{F2546B45-142A-4421-895B-2B9B514C1E22}" type="presParOf" srcId="{DFAAB44E-C1E5-4982-B2AC-BA5E41E397FD}" destId="{CE5EF9AA-585F-4699-8C18-75A74E08305A}" srcOrd="1" destOrd="0" presId="urn:microsoft.com/office/officeart/2005/8/layout/matrix2"/>
    <dgm:cxn modelId="{8F0DDB8E-1C6F-4A8D-94FA-121B0BC6333C}" type="presParOf" srcId="{DFAAB44E-C1E5-4982-B2AC-BA5E41E397FD}" destId="{0E25CD30-61C9-40C8-B6CF-FFD2CECCF9DD}" srcOrd="2" destOrd="0" presId="urn:microsoft.com/office/officeart/2005/8/layout/matrix2"/>
    <dgm:cxn modelId="{A588B678-F8E4-4FB3-9E6A-5B22974947BB}" type="presParOf" srcId="{DFAAB44E-C1E5-4982-B2AC-BA5E41E397FD}" destId="{CD9310F0-5234-4AD8-AF03-3A162999AD87}" srcOrd="3" destOrd="0" presId="urn:microsoft.com/office/officeart/2005/8/layout/matrix2"/>
    <dgm:cxn modelId="{BC3EB8B2-AD07-4EBB-84B8-A29F1EF96B5E}" type="presParOf" srcId="{DFAAB44E-C1E5-4982-B2AC-BA5E41E397FD}" destId="{2924302C-A223-4C85-A476-DB7FF2336204}" srcOrd="4" destOrd="0" presId="urn:microsoft.com/office/officeart/2005/8/layout/matrix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9D303AD-893A-4B06-8E3A-26E2691AF307}" type="doc">
      <dgm:prSet loTypeId="urn:microsoft.com/office/officeart/2005/8/layout/vProcess5" loCatId="process" qsTypeId="urn:microsoft.com/office/officeart/2005/8/quickstyle/simple1" qsCatId="simple" csTypeId="urn:microsoft.com/office/officeart/2005/8/colors/colorful2" csCatId="colorful"/>
      <dgm:spPr/>
      <dgm:t>
        <a:bodyPr/>
        <a:lstStyle/>
        <a:p>
          <a:endParaRPr lang="en-US"/>
        </a:p>
      </dgm:t>
    </dgm:pt>
    <dgm:pt modelId="{6B0BFD84-43E4-455A-988C-41CD3286BCDE}">
      <dgm:prSet/>
      <dgm:spPr/>
      <dgm:t>
        <a:bodyPr/>
        <a:lstStyle/>
        <a:p>
          <a:r>
            <a:rPr lang="en-US" b="1"/>
            <a:t>Consistency is key:</a:t>
          </a:r>
          <a:br>
            <a:rPr lang="en-US" b="1"/>
          </a:br>
          <a:br>
            <a:rPr lang="en-US" b="1"/>
          </a:br>
          <a:r>
            <a:rPr lang="en-US"/>
            <a:t>Margins must be 1” on all sides.</a:t>
          </a:r>
        </a:p>
      </dgm:t>
    </dgm:pt>
    <dgm:pt modelId="{2C0D1E22-E4DA-4999-9592-D4F5DBEF067D}" type="parTrans" cxnId="{0AF5F9A6-08B7-4804-AB5E-0987BCAC353D}">
      <dgm:prSet/>
      <dgm:spPr/>
      <dgm:t>
        <a:bodyPr/>
        <a:lstStyle/>
        <a:p>
          <a:endParaRPr lang="en-US"/>
        </a:p>
      </dgm:t>
    </dgm:pt>
    <dgm:pt modelId="{6D46E5A8-87C8-472A-832B-508BF6D5A406}" type="sibTrans" cxnId="{0AF5F9A6-08B7-4804-AB5E-0987BCAC353D}">
      <dgm:prSet/>
      <dgm:spPr/>
      <dgm:t>
        <a:bodyPr/>
        <a:lstStyle/>
        <a:p>
          <a:endParaRPr lang="en-US"/>
        </a:p>
      </dgm:t>
    </dgm:pt>
    <dgm:pt modelId="{2A020BA8-520B-4BE6-AB02-C22BBECDF7FC}">
      <dgm:prSet/>
      <dgm:spPr/>
      <dgm:t>
        <a:bodyPr/>
        <a:lstStyle/>
        <a:p>
          <a:r>
            <a:rPr lang="en-US"/>
            <a:t>The work MUST conform to these margins throughout the text, including  figures, and tables, and landscape pages.</a:t>
          </a:r>
          <a:br>
            <a:rPr lang="en-US"/>
          </a:br>
          <a:r>
            <a:rPr lang="en-US"/>
            <a:t> </a:t>
          </a:r>
        </a:p>
      </dgm:t>
    </dgm:pt>
    <dgm:pt modelId="{40054778-4367-40A8-980F-F1783A5F9DD8}" type="parTrans" cxnId="{DFAD4DBA-031C-454E-897D-01918D56E751}">
      <dgm:prSet/>
      <dgm:spPr/>
      <dgm:t>
        <a:bodyPr/>
        <a:lstStyle/>
        <a:p>
          <a:endParaRPr lang="en-US"/>
        </a:p>
      </dgm:t>
    </dgm:pt>
    <dgm:pt modelId="{10AFD2BF-49BF-4A4F-AD2C-0F4FF8253D17}" type="sibTrans" cxnId="{DFAD4DBA-031C-454E-897D-01918D56E751}">
      <dgm:prSet/>
      <dgm:spPr/>
      <dgm:t>
        <a:bodyPr/>
        <a:lstStyle/>
        <a:p>
          <a:endParaRPr lang="en-US"/>
        </a:p>
      </dgm:t>
    </dgm:pt>
    <dgm:pt modelId="{7F1E4164-5069-41B1-889B-3C37FDE4EEF1}">
      <dgm:prSet/>
      <dgm:spPr/>
      <dgm:t>
        <a:bodyPr/>
        <a:lstStyle/>
        <a:p>
          <a:r>
            <a:rPr lang="en-US" b="1"/>
            <a:t>“Widows and Orphans”</a:t>
          </a:r>
          <a:endParaRPr lang="en-US"/>
        </a:p>
      </dgm:t>
    </dgm:pt>
    <dgm:pt modelId="{9F22167B-9759-49D8-87E5-E7852E15D883}" type="parTrans" cxnId="{F0FA07D5-436E-429F-B315-C5D4CF52D7FE}">
      <dgm:prSet/>
      <dgm:spPr/>
      <dgm:t>
        <a:bodyPr/>
        <a:lstStyle/>
        <a:p>
          <a:endParaRPr lang="en-US"/>
        </a:p>
      </dgm:t>
    </dgm:pt>
    <dgm:pt modelId="{25DA77D5-FEC0-4155-A0C1-197BF7FDB635}" type="sibTrans" cxnId="{F0FA07D5-436E-429F-B315-C5D4CF52D7FE}">
      <dgm:prSet/>
      <dgm:spPr/>
      <dgm:t>
        <a:bodyPr/>
        <a:lstStyle/>
        <a:p>
          <a:endParaRPr lang="en-US"/>
        </a:p>
      </dgm:t>
    </dgm:pt>
    <dgm:pt modelId="{448D0382-6BE7-4CEB-8B35-3BC9C1B9515F}">
      <dgm:prSet/>
      <dgm:spPr/>
      <dgm:t>
        <a:bodyPr/>
        <a:lstStyle/>
        <a:p>
          <a:r>
            <a:rPr lang="en-US"/>
            <a:t>Avoid these by using the “Widows and Orphan Control” in Word.</a:t>
          </a:r>
        </a:p>
      </dgm:t>
    </dgm:pt>
    <dgm:pt modelId="{46DC4CC3-4B75-475A-8D75-7FC2C9977ADD}" type="parTrans" cxnId="{DC700BF0-86DD-4388-9FAA-F83437E5F39B}">
      <dgm:prSet/>
      <dgm:spPr/>
      <dgm:t>
        <a:bodyPr/>
        <a:lstStyle/>
        <a:p>
          <a:endParaRPr lang="en-US"/>
        </a:p>
      </dgm:t>
    </dgm:pt>
    <dgm:pt modelId="{8B5AE059-5D70-4A3D-99E6-AFBEAA101AE6}" type="sibTrans" cxnId="{DC700BF0-86DD-4388-9FAA-F83437E5F39B}">
      <dgm:prSet/>
      <dgm:spPr/>
      <dgm:t>
        <a:bodyPr/>
        <a:lstStyle/>
        <a:p>
          <a:endParaRPr lang="en-US"/>
        </a:p>
      </dgm:t>
    </dgm:pt>
    <dgm:pt modelId="{56951E36-8F85-46D8-AEB3-805E88859E86}">
      <dgm:prSet/>
      <dgm:spPr/>
      <dgm:t>
        <a:bodyPr/>
        <a:lstStyle/>
        <a:p>
          <a:r>
            <a:rPr lang="en-US"/>
            <a:t>Insert manual page breaks, if necessary, in the final version.</a:t>
          </a:r>
          <a:br>
            <a:rPr lang="en-US"/>
          </a:br>
          <a:endParaRPr lang="en-US"/>
        </a:p>
      </dgm:t>
    </dgm:pt>
    <dgm:pt modelId="{7BCB3F4A-C48C-44E0-9C6F-C1A91EA25E0E}" type="parTrans" cxnId="{C838B05F-5EE5-4991-871E-0AACC141C2AE}">
      <dgm:prSet/>
      <dgm:spPr/>
      <dgm:t>
        <a:bodyPr/>
        <a:lstStyle/>
        <a:p>
          <a:endParaRPr lang="en-US"/>
        </a:p>
      </dgm:t>
    </dgm:pt>
    <dgm:pt modelId="{4F0C2AF1-B3FC-481A-AFFC-7BCFE3E8D40D}" type="sibTrans" cxnId="{C838B05F-5EE5-4991-871E-0AACC141C2AE}">
      <dgm:prSet/>
      <dgm:spPr/>
      <dgm:t>
        <a:bodyPr/>
        <a:lstStyle/>
        <a:p>
          <a:endParaRPr lang="en-US"/>
        </a:p>
      </dgm:t>
    </dgm:pt>
    <dgm:pt modelId="{5757D9AF-9774-4E5B-B689-1184B74F4E27}" type="pres">
      <dgm:prSet presAssocID="{C9D303AD-893A-4B06-8E3A-26E2691AF307}" presName="outerComposite" presStyleCnt="0">
        <dgm:presLayoutVars>
          <dgm:chMax val="5"/>
          <dgm:dir/>
          <dgm:resizeHandles val="exact"/>
        </dgm:presLayoutVars>
      </dgm:prSet>
      <dgm:spPr/>
    </dgm:pt>
    <dgm:pt modelId="{3A8F0C32-CF99-49E3-A8F8-36B1F57260EE}" type="pres">
      <dgm:prSet presAssocID="{C9D303AD-893A-4B06-8E3A-26E2691AF307}" presName="dummyMaxCanvas" presStyleCnt="0">
        <dgm:presLayoutVars/>
      </dgm:prSet>
      <dgm:spPr/>
    </dgm:pt>
    <dgm:pt modelId="{15C09909-2572-4C32-9B67-25C16DE32E5B}" type="pres">
      <dgm:prSet presAssocID="{C9D303AD-893A-4B06-8E3A-26E2691AF307}" presName="TwoNodes_1" presStyleLbl="node1" presStyleIdx="0" presStyleCnt="2">
        <dgm:presLayoutVars>
          <dgm:bulletEnabled val="1"/>
        </dgm:presLayoutVars>
      </dgm:prSet>
      <dgm:spPr/>
    </dgm:pt>
    <dgm:pt modelId="{F4EF6DAA-AB52-44CC-9A66-F01FDF478BCE}" type="pres">
      <dgm:prSet presAssocID="{C9D303AD-893A-4B06-8E3A-26E2691AF307}" presName="TwoNodes_2" presStyleLbl="node1" presStyleIdx="1" presStyleCnt="2">
        <dgm:presLayoutVars>
          <dgm:bulletEnabled val="1"/>
        </dgm:presLayoutVars>
      </dgm:prSet>
      <dgm:spPr/>
    </dgm:pt>
    <dgm:pt modelId="{E8AB5FEC-4A39-4EAB-9CB7-7272C1C851C7}" type="pres">
      <dgm:prSet presAssocID="{C9D303AD-893A-4B06-8E3A-26E2691AF307}" presName="TwoConn_1-2" presStyleLbl="fgAccFollowNode1" presStyleIdx="0" presStyleCnt="1">
        <dgm:presLayoutVars>
          <dgm:bulletEnabled val="1"/>
        </dgm:presLayoutVars>
      </dgm:prSet>
      <dgm:spPr/>
    </dgm:pt>
    <dgm:pt modelId="{118CCE01-3158-4001-99BA-14775E4A45F3}" type="pres">
      <dgm:prSet presAssocID="{C9D303AD-893A-4B06-8E3A-26E2691AF307}" presName="TwoNodes_1_text" presStyleLbl="node1" presStyleIdx="1" presStyleCnt="2">
        <dgm:presLayoutVars>
          <dgm:bulletEnabled val="1"/>
        </dgm:presLayoutVars>
      </dgm:prSet>
      <dgm:spPr/>
    </dgm:pt>
    <dgm:pt modelId="{85966E2A-9564-4465-85B2-3DDBEC5C983C}" type="pres">
      <dgm:prSet presAssocID="{C9D303AD-893A-4B06-8E3A-26E2691AF307}" presName="TwoNodes_2_text" presStyleLbl="node1" presStyleIdx="1" presStyleCnt="2">
        <dgm:presLayoutVars>
          <dgm:bulletEnabled val="1"/>
        </dgm:presLayoutVars>
      </dgm:prSet>
      <dgm:spPr/>
    </dgm:pt>
  </dgm:ptLst>
  <dgm:cxnLst>
    <dgm:cxn modelId="{D59AE306-E647-4DA2-93AB-6BE6D480DE20}" type="presOf" srcId="{7F1E4164-5069-41B1-889B-3C37FDE4EEF1}" destId="{F4EF6DAA-AB52-44CC-9A66-F01FDF478BCE}" srcOrd="0" destOrd="0" presId="urn:microsoft.com/office/officeart/2005/8/layout/vProcess5"/>
    <dgm:cxn modelId="{AB97C20A-2D59-4B74-BE98-A8FA72FFDAEA}" type="presOf" srcId="{448D0382-6BE7-4CEB-8B35-3BC9C1B9515F}" destId="{85966E2A-9564-4465-85B2-3DDBEC5C983C}" srcOrd="1" destOrd="1" presId="urn:microsoft.com/office/officeart/2005/8/layout/vProcess5"/>
    <dgm:cxn modelId="{2B407F1B-AEDC-4DF0-BF61-E47B8B1046FA}" type="presOf" srcId="{6D46E5A8-87C8-472A-832B-508BF6D5A406}" destId="{E8AB5FEC-4A39-4EAB-9CB7-7272C1C851C7}" srcOrd="0" destOrd="0" presId="urn:microsoft.com/office/officeart/2005/8/layout/vProcess5"/>
    <dgm:cxn modelId="{BD34D639-83EC-451F-B362-428195F7DD37}" type="presOf" srcId="{56951E36-8F85-46D8-AEB3-805E88859E86}" destId="{85966E2A-9564-4465-85B2-3DDBEC5C983C}" srcOrd="1" destOrd="2" presId="urn:microsoft.com/office/officeart/2005/8/layout/vProcess5"/>
    <dgm:cxn modelId="{79B52E3B-E354-49E6-AE49-559BDCD878F9}" type="presOf" srcId="{448D0382-6BE7-4CEB-8B35-3BC9C1B9515F}" destId="{F4EF6DAA-AB52-44CC-9A66-F01FDF478BCE}" srcOrd="0" destOrd="1" presId="urn:microsoft.com/office/officeart/2005/8/layout/vProcess5"/>
    <dgm:cxn modelId="{DFAE6C5D-DE2B-44FB-8199-BC9C725F2560}" type="presOf" srcId="{6B0BFD84-43E4-455A-988C-41CD3286BCDE}" destId="{15C09909-2572-4C32-9B67-25C16DE32E5B}" srcOrd="0" destOrd="0" presId="urn:microsoft.com/office/officeart/2005/8/layout/vProcess5"/>
    <dgm:cxn modelId="{C838B05F-5EE5-4991-871E-0AACC141C2AE}" srcId="{7F1E4164-5069-41B1-889B-3C37FDE4EEF1}" destId="{56951E36-8F85-46D8-AEB3-805E88859E86}" srcOrd="1" destOrd="0" parTransId="{7BCB3F4A-C48C-44E0-9C6F-C1A91EA25E0E}" sibTransId="{4F0C2AF1-B3FC-481A-AFFC-7BCFE3E8D40D}"/>
    <dgm:cxn modelId="{0E4DAC46-6216-45AE-B632-2576E99CAD03}" type="presOf" srcId="{2A020BA8-520B-4BE6-AB02-C22BBECDF7FC}" destId="{15C09909-2572-4C32-9B67-25C16DE32E5B}" srcOrd="0" destOrd="1" presId="urn:microsoft.com/office/officeart/2005/8/layout/vProcess5"/>
    <dgm:cxn modelId="{5B97EA5A-30A8-4FB4-8F8A-B5B69064530C}" type="presOf" srcId="{C9D303AD-893A-4B06-8E3A-26E2691AF307}" destId="{5757D9AF-9774-4E5B-B689-1184B74F4E27}" srcOrd="0" destOrd="0" presId="urn:microsoft.com/office/officeart/2005/8/layout/vProcess5"/>
    <dgm:cxn modelId="{A7870B92-67DC-4951-8E5C-3F0ABAB9FC20}" type="presOf" srcId="{2A020BA8-520B-4BE6-AB02-C22BBECDF7FC}" destId="{118CCE01-3158-4001-99BA-14775E4A45F3}" srcOrd="1" destOrd="1" presId="urn:microsoft.com/office/officeart/2005/8/layout/vProcess5"/>
    <dgm:cxn modelId="{0AF5F9A6-08B7-4804-AB5E-0987BCAC353D}" srcId="{C9D303AD-893A-4B06-8E3A-26E2691AF307}" destId="{6B0BFD84-43E4-455A-988C-41CD3286BCDE}" srcOrd="0" destOrd="0" parTransId="{2C0D1E22-E4DA-4999-9592-D4F5DBEF067D}" sibTransId="{6D46E5A8-87C8-472A-832B-508BF6D5A406}"/>
    <dgm:cxn modelId="{209A29B5-463B-4228-8D84-1827A477C3EB}" type="presOf" srcId="{7F1E4164-5069-41B1-889B-3C37FDE4EEF1}" destId="{85966E2A-9564-4465-85B2-3DDBEC5C983C}" srcOrd="1" destOrd="0" presId="urn:microsoft.com/office/officeart/2005/8/layout/vProcess5"/>
    <dgm:cxn modelId="{7AB933B5-25E0-4CCB-B707-7DE8D34CB7CB}" type="presOf" srcId="{56951E36-8F85-46D8-AEB3-805E88859E86}" destId="{F4EF6DAA-AB52-44CC-9A66-F01FDF478BCE}" srcOrd="0" destOrd="2" presId="urn:microsoft.com/office/officeart/2005/8/layout/vProcess5"/>
    <dgm:cxn modelId="{DFAD4DBA-031C-454E-897D-01918D56E751}" srcId="{6B0BFD84-43E4-455A-988C-41CD3286BCDE}" destId="{2A020BA8-520B-4BE6-AB02-C22BBECDF7FC}" srcOrd="0" destOrd="0" parTransId="{40054778-4367-40A8-980F-F1783A5F9DD8}" sibTransId="{10AFD2BF-49BF-4A4F-AD2C-0F4FF8253D17}"/>
    <dgm:cxn modelId="{F5E131CA-FBE9-4A62-9906-6DEF47B7B64F}" type="presOf" srcId="{6B0BFD84-43E4-455A-988C-41CD3286BCDE}" destId="{118CCE01-3158-4001-99BA-14775E4A45F3}" srcOrd="1" destOrd="0" presId="urn:microsoft.com/office/officeart/2005/8/layout/vProcess5"/>
    <dgm:cxn modelId="{F0FA07D5-436E-429F-B315-C5D4CF52D7FE}" srcId="{C9D303AD-893A-4B06-8E3A-26E2691AF307}" destId="{7F1E4164-5069-41B1-889B-3C37FDE4EEF1}" srcOrd="1" destOrd="0" parTransId="{9F22167B-9759-49D8-87E5-E7852E15D883}" sibTransId="{25DA77D5-FEC0-4155-A0C1-197BF7FDB635}"/>
    <dgm:cxn modelId="{DC700BF0-86DD-4388-9FAA-F83437E5F39B}" srcId="{7F1E4164-5069-41B1-889B-3C37FDE4EEF1}" destId="{448D0382-6BE7-4CEB-8B35-3BC9C1B9515F}" srcOrd="0" destOrd="0" parTransId="{46DC4CC3-4B75-475A-8D75-7FC2C9977ADD}" sibTransId="{8B5AE059-5D70-4A3D-99E6-AFBEAA101AE6}"/>
    <dgm:cxn modelId="{6929D556-1409-4ABC-97DA-C283A27A5355}" type="presParOf" srcId="{5757D9AF-9774-4E5B-B689-1184B74F4E27}" destId="{3A8F0C32-CF99-49E3-A8F8-36B1F57260EE}" srcOrd="0" destOrd="0" presId="urn:microsoft.com/office/officeart/2005/8/layout/vProcess5"/>
    <dgm:cxn modelId="{28E2C8C6-2BE1-47B2-B992-2190544B406A}" type="presParOf" srcId="{5757D9AF-9774-4E5B-B689-1184B74F4E27}" destId="{15C09909-2572-4C32-9B67-25C16DE32E5B}" srcOrd="1" destOrd="0" presId="urn:microsoft.com/office/officeart/2005/8/layout/vProcess5"/>
    <dgm:cxn modelId="{62F9B5A9-6954-49D7-AFEF-C56BDE086A47}" type="presParOf" srcId="{5757D9AF-9774-4E5B-B689-1184B74F4E27}" destId="{F4EF6DAA-AB52-44CC-9A66-F01FDF478BCE}" srcOrd="2" destOrd="0" presId="urn:microsoft.com/office/officeart/2005/8/layout/vProcess5"/>
    <dgm:cxn modelId="{455DE145-1E0C-45E1-B8AA-FC1E000E6FEE}" type="presParOf" srcId="{5757D9AF-9774-4E5B-B689-1184B74F4E27}" destId="{E8AB5FEC-4A39-4EAB-9CB7-7272C1C851C7}" srcOrd="3" destOrd="0" presId="urn:microsoft.com/office/officeart/2005/8/layout/vProcess5"/>
    <dgm:cxn modelId="{0D6D1982-ABA0-4DBB-92F3-77037FA76AB5}" type="presParOf" srcId="{5757D9AF-9774-4E5B-B689-1184B74F4E27}" destId="{118CCE01-3158-4001-99BA-14775E4A45F3}" srcOrd="4" destOrd="0" presId="urn:microsoft.com/office/officeart/2005/8/layout/vProcess5"/>
    <dgm:cxn modelId="{1EEA62DB-CE2B-496D-B2AC-315F7A281D55}" type="presParOf" srcId="{5757D9AF-9774-4E5B-B689-1184B74F4E27}" destId="{85966E2A-9564-4465-85B2-3DDBEC5C983C}" srcOrd="5"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982774-85D6-4C51-B9A3-737C6EF39E17}">
      <dsp:nvSpPr>
        <dsp:cNvPr id="0" name=""/>
        <dsp:cNvSpPr/>
      </dsp:nvSpPr>
      <dsp:spPr>
        <a:xfrm>
          <a:off x="654663" y="334347"/>
          <a:ext cx="668408" cy="66840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67FB3C0-824C-4D3D-A17A-411078228F43}">
      <dsp:nvSpPr>
        <dsp:cNvPr id="0" name=""/>
        <dsp:cNvSpPr/>
      </dsp:nvSpPr>
      <dsp:spPr>
        <a:xfrm>
          <a:off x="246192" y="1248364"/>
          <a:ext cx="1485351" cy="612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a:t>Formatting matters a great deal because it is a highly visible aspect of scholarly writing. </a:t>
          </a:r>
        </a:p>
      </dsp:txBody>
      <dsp:txXfrm>
        <a:off x="246192" y="1248364"/>
        <a:ext cx="1485351" cy="612707"/>
      </dsp:txXfrm>
    </dsp:sp>
    <dsp:sp modelId="{302AC7DE-8335-42B7-A1C2-A500A52C4E20}">
      <dsp:nvSpPr>
        <dsp:cNvPr id="0" name=""/>
        <dsp:cNvSpPr/>
      </dsp:nvSpPr>
      <dsp:spPr>
        <a:xfrm>
          <a:off x="2399951" y="334347"/>
          <a:ext cx="668408" cy="66840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B01C642-1B60-4817-ACFF-B188D7323247}">
      <dsp:nvSpPr>
        <dsp:cNvPr id="0" name=""/>
        <dsp:cNvSpPr/>
      </dsp:nvSpPr>
      <dsp:spPr>
        <a:xfrm>
          <a:off x="1991480" y="1248364"/>
          <a:ext cx="1485351" cy="612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a:t>Consistent formatting can significantly increase the clarity of what you are attempting to communicate.</a:t>
          </a:r>
        </a:p>
      </dsp:txBody>
      <dsp:txXfrm>
        <a:off x="1991480" y="1248364"/>
        <a:ext cx="1485351" cy="612707"/>
      </dsp:txXfrm>
    </dsp:sp>
    <dsp:sp modelId="{ED51CB9B-9D82-4D57-A34B-FD7167F1CA20}">
      <dsp:nvSpPr>
        <dsp:cNvPr id="0" name=""/>
        <dsp:cNvSpPr/>
      </dsp:nvSpPr>
      <dsp:spPr>
        <a:xfrm>
          <a:off x="4145239" y="334347"/>
          <a:ext cx="668408" cy="66840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22C9CADC-7264-4A25-BFF1-AE31699448DE}">
      <dsp:nvSpPr>
        <dsp:cNvPr id="0" name=""/>
        <dsp:cNvSpPr/>
      </dsp:nvSpPr>
      <dsp:spPr>
        <a:xfrm>
          <a:off x="3736768" y="1248364"/>
          <a:ext cx="1485351" cy="612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a:t>It enhances the professional appearance of your work.</a:t>
          </a:r>
        </a:p>
      </dsp:txBody>
      <dsp:txXfrm>
        <a:off x="3736768" y="1248364"/>
        <a:ext cx="1485351" cy="612707"/>
      </dsp:txXfrm>
    </dsp:sp>
    <dsp:sp modelId="{DF47788F-658C-4EFB-8E11-DAD1C4DC9CC1}">
      <dsp:nvSpPr>
        <dsp:cNvPr id="0" name=""/>
        <dsp:cNvSpPr/>
      </dsp:nvSpPr>
      <dsp:spPr>
        <a:xfrm>
          <a:off x="5890528" y="334347"/>
          <a:ext cx="668408" cy="66840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E9147AF-A7E2-4709-A517-E33B525302A1}">
      <dsp:nvSpPr>
        <dsp:cNvPr id="0" name=""/>
        <dsp:cNvSpPr/>
      </dsp:nvSpPr>
      <dsp:spPr>
        <a:xfrm>
          <a:off x="5482056" y="1248364"/>
          <a:ext cx="1485351" cy="612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a:t>Carefully standardized formatting indicates an orderly fashion of thought. </a:t>
          </a:r>
        </a:p>
      </dsp:txBody>
      <dsp:txXfrm>
        <a:off x="5482056" y="1248364"/>
        <a:ext cx="1485351" cy="612707"/>
      </dsp:txXfrm>
    </dsp:sp>
    <dsp:sp modelId="{740DE89C-BE85-4EB8-BA17-3D20AAF109B2}">
      <dsp:nvSpPr>
        <dsp:cNvPr id="0" name=""/>
        <dsp:cNvSpPr/>
      </dsp:nvSpPr>
      <dsp:spPr>
        <a:xfrm>
          <a:off x="2399951" y="2232409"/>
          <a:ext cx="668408" cy="668408"/>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20CC694-D450-48D9-B84C-79577BC65F1D}">
      <dsp:nvSpPr>
        <dsp:cNvPr id="0" name=""/>
        <dsp:cNvSpPr/>
      </dsp:nvSpPr>
      <dsp:spPr>
        <a:xfrm>
          <a:off x="1991480" y="3146427"/>
          <a:ext cx="1485351" cy="612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a:t>Standardization and precision are aspects of quality scholarship.</a:t>
          </a:r>
        </a:p>
      </dsp:txBody>
      <dsp:txXfrm>
        <a:off x="1991480" y="3146427"/>
        <a:ext cx="1485351" cy="612707"/>
      </dsp:txXfrm>
    </dsp:sp>
    <dsp:sp modelId="{5BFC7271-B420-4A5B-B3C0-0B47CE0CFA4D}">
      <dsp:nvSpPr>
        <dsp:cNvPr id="0" name=""/>
        <dsp:cNvSpPr/>
      </dsp:nvSpPr>
      <dsp:spPr>
        <a:xfrm>
          <a:off x="4145239" y="2232409"/>
          <a:ext cx="668408" cy="668408"/>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9618EA3-E134-486D-B5B3-75E0542D4906}">
      <dsp:nvSpPr>
        <dsp:cNvPr id="0" name=""/>
        <dsp:cNvSpPr/>
      </dsp:nvSpPr>
      <dsp:spPr>
        <a:xfrm>
          <a:off x="3736768" y="3146427"/>
          <a:ext cx="1485351" cy="612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a:t>It indicates that you can follow instructions and adhere to standards.</a:t>
          </a:r>
        </a:p>
      </dsp:txBody>
      <dsp:txXfrm>
        <a:off x="3736768" y="3146427"/>
        <a:ext cx="1485351" cy="61270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7F0D19-A39C-4707-BADB-28408960F145}">
      <dsp:nvSpPr>
        <dsp:cNvPr id="0" name=""/>
        <dsp:cNvSpPr/>
      </dsp:nvSpPr>
      <dsp:spPr>
        <a:xfrm>
          <a:off x="1206499" y="0"/>
          <a:ext cx="4800600" cy="4800600"/>
        </a:xfrm>
        <a:prstGeom prst="quadArrow">
          <a:avLst>
            <a:gd name="adj1" fmla="val 2000"/>
            <a:gd name="adj2" fmla="val 4000"/>
            <a:gd name="adj3" fmla="val 5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E5EF9AA-585F-4699-8C18-75A74E08305A}">
      <dsp:nvSpPr>
        <dsp:cNvPr id="0" name=""/>
        <dsp:cNvSpPr/>
      </dsp:nvSpPr>
      <dsp:spPr>
        <a:xfrm>
          <a:off x="1518538" y="312039"/>
          <a:ext cx="1920240" cy="1920240"/>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t" anchorCtr="0">
          <a:noAutofit/>
        </a:bodyPr>
        <a:lstStyle/>
        <a:p>
          <a:pPr marL="0" lvl="0" indent="0" algn="l" defTabSz="533400">
            <a:lnSpc>
              <a:spcPct val="90000"/>
            </a:lnSpc>
            <a:spcBef>
              <a:spcPct val="0"/>
            </a:spcBef>
            <a:spcAft>
              <a:spcPct val="35000"/>
            </a:spcAft>
            <a:buNone/>
          </a:pPr>
          <a:r>
            <a:rPr lang="en-US" sz="1200" b="1" kern="1200"/>
            <a:t>Fonts, Font Size and Font Variations:</a:t>
          </a:r>
          <a:endParaRPr lang="en-US" sz="1200" kern="1200"/>
        </a:p>
        <a:p>
          <a:pPr marL="57150" lvl="1" indent="-57150" algn="l" defTabSz="444500">
            <a:lnSpc>
              <a:spcPct val="90000"/>
            </a:lnSpc>
            <a:spcBef>
              <a:spcPct val="0"/>
            </a:spcBef>
            <a:spcAft>
              <a:spcPct val="15000"/>
            </a:spcAft>
            <a:buChar char="•"/>
          </a:pPr>
          <a:r>
            <a:rPr lang="en-US" sz="1000" kern="1200" dirty="0"/>
            <a:t>Serif fonts are suggested such as Times New Roman, Garamond, or Georgia. </a:t>
          </a:r>
        </a:p>
        <a:p>
          <a:pPr marL="57150" lvl="1" indent="-57150" algn="l" defTabSz="444500">
            <a:lnSpc>
              <a:spcPct val="90000"/>
            </a:lnSpc>
            <a:spcBef>
              <a:spcPct val="0"/>
            </a:spcBef>
            <a:spcAft>
              <a:spcPct val="15000"/>
            </a:spcAft>
            <a:buChar char="•"/>
          </a:pPr>
          <a:r>
            <a:rPr lang="en-US" sz="1000" kern="1200" dirty="0"/>
            <a:t>Consistent font and font size for all text, including page numbers. </a:t>
          </a:r>
        </a:p>
        <a:p>
          <a:pPr marL="57150" lvl="1" indent="-57150" algn="l" defTabSz="444500">
            <a:lnSpc>
              <a:spcPct val="90000"/>
            </a:lnSpc>
            <a:spcBef>
              <a:spcPct val="0"/>
            </a:spcBef>
            <a:spcAft>
              <a:spcPct val="15000"/>
            </a:spcAft>
            <a:buChar char="•"/>
          </a:pPr>
          <a:r>
            <a:rPr lang="en-US" sz="1000" kern="1200" dirty="0"/>
            <a:t>Font size should be no less than 10 and no greater than 12 for the text.</a:t>
          </a:r>
          <a:br>
            <a:rPr lang="en-US" sz="1000" kern="1200" dirty="0"/>
          </a:br>
          <a:endParaRPr lang="en-US" sz="1000" kern="1200" dirty="0"/>
        </a:p>
      </dsp:txBody>
      <dsp:txXfrm>
        <a:off x="1612276" y="405777"/>
        <a:ext cx="1732764" cy="1732764"/>
      </dsp:txXfrm>
    </dsp:sp>
    <dsp:sp modelId="{0E25CD30-61C9-40C8-B6CF-FFD2CECCF9DD}">
      <dsp:nvSpPr>
        <dsp:cNvPr id="0" name=""/>
        <dsp:cNvSpPr/>
      </dsp:nvSpPr>
      <dsp:spPr>
        <a:xfrm>
          <a:off x="3774821" y="312039"/>
          <a:ext cx="1920240" cy="1920240"/>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marL="0" lvl="0" indent="0" algn="l" defTabSz="533400">
            <a:lnSpc>
              <a:spcPct val="90000"/>
            </a:lnSpc>
            <a:spcBef>
              <a:spcPct val="0"/>
            </a:spcBef>
            <a:spcAft>
              <a:spcPct val="35000"/>
            </a:spcAft>
            <a:buNone/>
          </a:pPr>
          <a:r>
            <a:rPr lang="en-US" sz="1200" kern="1200"/>
            <a:t>Are you using…</a:t>
          </a:r>
        </a:p>
        <a:p>
          <a:pPr marL="57150" lvl="1" indent="-57150" algn="l" defTabSz="466725">
            <a:lnSpc>
              <a:spcPct val="90000"/>
            </a:lnSpc>
            <a:spcBef>
              <a:spcPct val="0"/>
            </a:spcBef>
            <a:spcAft>
              <a:spcPct val="15000"/>
            </a:spcAft>
            <a:buChar char="•"/>
          </a:pPr>
          <a:r>
            <a:rPr lang="en-US" sz="1050" kern="1200" dirty="0"/>
            <a:t>Underlining, bolding or italics? If so, use them sparingly and consistently. There are </a:t>
          </a:r>
          <a:r>
            <a:rPr lang="en-US" sz="1200" kern="1200" dirty="0"/>
            <a:t>grammatical</a:t>
          </a:r>
          <a:r>
            <a:rPr lang="en-US" sz="1050" kern="1200" dirty="0"/>
            <a:t> rules for using underlining, bolding and italics.</a:t>
          </a:r>
          <a:br>
            <a:rPr lang="en-US" sz="1050" kern="1200" dirty="0"/>
          </a:br>
          <a:endParaRPr lang="en-US" sz="1050" kern="1200" dirty="0"/>
        </a:p>
      </dsp:txBody>
      <dsp:txXfrm>
        <a:off x="3868559" y="405777"/>
        <a:ext cx="1732764" cy="1732764"/>
      </dsp:txXfrm>
    </dsp:sp>
    <dsp:sp modelId="{CD9310F0-5234-4AD8-AF03-3A162999AD87}">
      <dsp:nvSpPr>
        <dsp:cNvPr id="0" name=""/>
        <dsp:cNvSpPr/>
      </dsp:nvSpPr>
      <dsp:spPr>
        <a:xfrm>
          <a:off x="1518538" y="2568320"/>
          <a:ext cx="1920240" cy="1920240"/>
        </a:xfrm>
        <a:prstGeom prst="round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marL="0" lvl="0" indent="0" algn="l" defTabSz="533400">
            <a:lnSpc>
              <a:spcPct val="90000"/>
            </a:lnSpc>
            <a:spcBef>
              <a:spcPct val="0"/>
            </a:spcBef>
            <a:spcAft>
              <a:spcPct val="35000"/>
            </a:spcAft>
            <a:buNone/>
          </a:pPr>
          <a:r>
            <a:rPr lang="en-US" sz="1200" kern="1200"/>
            <a:t>Spacing: Is the vertical spacing of your text…</a:t>
          </a:r>
        </a:p>
        <a:p>
          <a:pPr marL="57150" lvl="1" indent="-57150" algn="l" defTabSz="466725">
            <a:lnSpc>
              <a:spcPct val="90000"/>
            </a:lnSpc>
            <a:spcBef>
              <a:spcPct val="0"/>
            </a:spcBef>
            <a:spcAft>
              <a:spcPct val="15000"/>
            </a:spcAft>
            <a:buChar char="•"/>
          </a:pPr>
          <a:r>
            <a:rPr lang="en-US" sz="1050" kern="1200" dirty="0"/>
            <a:t>Consistently spaced either 1.5 or 2.0</a:t>
          </a:r>
        </a:p>
        <a:p>
          <a:pPr marL="57150" lvl="1" indent="-57150" algn="l" defTabSz="466725">
            <a:lnSpc>
              <a:spcPct val="90000"/>
            </a:lnSpc>
            <a:spcBef>
              <a:spcPct val="0"/>
            </a:spcBef>
            <a:spcAft>
              <a:spcPct val="15000"/>
            </a:spcAft>
            <a:buChar char="•"/>
          </a:pPr>
          <a:r>
            <a:rPr lang="en-US" sz="1050" kern="1200" dirty="0"/>
            <a:t>Exceptions:</a:t>
          </a:r>
        </a:p>
        <a:p>
          <a:pPr marL="114300" lvl="2" indent="-57150" algn="l" defTabSz="466725">
            <a:lnSpc>
              <a:spcPct val="90000"/>
            </a:lnSpc>
            <a:spcBef>
              <a:spcPct val="0"/>
            </a:spcBef>
            <a:spcAft>
              <a:spcPct val="15000"/>
            </a:spcAft>
            <a:buChar char="•"/>
          </a:pPr>
          <a:r>
            <a:rPr lang="en-US" sz="1050" kern="1200" dirty="0"/>
            <a:t>Figures and table captions, footnotes, etc. may be single-spaced.</a:t>
          </a:r>
        </a:p>
        <a:p>
          <a:pPr marL="114300" lvl="2" indent="-57150" algn="l" defTabSz="466725">
            <a:lnSpc>
              <a:spcPct val="90000"/>
            </a:lnSpc>
            <a:spcBef>
              <a:spcPct val="0"/>
            </a:spcBef>
            <a:spcAft>
              <a:spcPct val="15000"/>
            </a:spcAft>
            <a:buChar char="•"/>
          </a:pPr>
          <a:r>
            <a:rPr lang="en-US" sz="1050" kern="1200" dirty="0"/>
            <a:t>Generally, multi-lined captions are single-spaced.</a:t>
          </a:r>
        </a:p>
      </dsp:txBody>
      <dsp:txXfrm>
        <a:off x="1612276" y="2662058"/>
        <a:ext cx="1732764" cy="1732764"/>
      </dsp:txXfrm>
    </dsp:sp>
    <dsp:sp modelId="{2924302C-A223-4C85-A476-DB7FF2336204}">
      <dsp:nvSpPr>
        <dsp:cNvPr id="0" name=""/>
        <dsp:cNvSpPr/>
      </dsp:nvSpPr>
      <dsp:spPr>
        <a:xfrm>
          <a:off x="3774821" y="2568320"/>
          <a:ext cx="1920240" cy="1920240"/>
        </a:xfrm>
        <a:prstGeom prst="round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The UAA Graduate School requires that Title page titles are </a:t>
          </a:r>
          <a:r>
            <a:rPr lang="en-US" sz="1700" b="1" kern="1200" dirty="0"/>
            <a:t>always</a:t>
          </a:r>
          <a:r>
            <a:rPr lang="en-US" sz="1700" kern="1200" dirty="0"/>
            <a:t> double-spaced and in all CAPS.</a:t>
          </a:r>
        </a:p>
      </dsp:txBody>
      <dsp:txXfrm>
        <a:off x="3868559" y="2662058"/>
        <a:ext cx="1732764" cy="173276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C09909-2572-4C32-9B67-25C16DE32E5B}">
      <dsp:nvSpPr>
        <dsp:cNvPr id="0" name=""/>
        <dsp:cNvSpPr/>
      </dsp:nvSpPr>
      <dsp:spPr>
        <a:xfrm>
          <a:off x="0" y="0"/>
          <a:ext cx="6131560" cy="1842066"/>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t>Consistency is key:</a:t>
          </a:r>
          <a:br>
            <a:rPr lang="en-US" sz="1800" b="1" kern="1200"/>
          </a:br>
          <a:br>
            <a:rPr lang="en-US" sz="1800" b="1" kern="1200"/>
          </a:br>
          <a:r>
            <a:rPr lang="en-US" sz="1800" kern="1200"/>
            <a:t>Margins must be 1” on all sides.</a:t>
          </a:r>
        </a:p>
        <a:p>
          <a:pPr marL="114300" lvl="1" indent="-114300" algn="l" defTabSz="622300">
            <a:lnSpc>
              <a:spcPct val="90000"/>
            </a:lnSpc>
            <a:spcBef>
              <a:spcPct val="0"/>
            </a:spcBef>
            <a:spcAft>
              <a:spcPct val="15000"/>
            </a:spcAft>
            <a:buChar char="•"/>
          </a:pPr>
          <a:r>
            <a:rPr lang="en-US" sz="1400" kern="1200"/>
            <a:t>The work MUST conform to these margins throughout the text, including  figures, and tables, and landscape pages.</a:t>
          </a:r>
          <a:br>
            <a:rPr lang="en-US" sz="1400" kern="1200"/>
          </a:br>
          <a:r>
            <a:rPr lang="en-US" sz="1400" kern="1200"/>
            <a:t> </a:t>
          </a:r>
        </a:p>
      </dsp:txBody>
      <dsp:txXfrm>
        <a:off x="53952" y="53952"/>
        <a:ext cx="4227640" cy="1734162"/>
      </dsp:txXfrm>
    </dsp:sp>
    <dsp:sp modelId="{F4EF6DAA-AB52-44CC-9A66-F01FDF478BCE}">
      <dsp:nvSpPr>
        <dsp:cNvPr id="0" name=""/>
        <dsp:cNvSpPr/>
      </dsp:nvSpPr>
      <dsp:spPr>
        <a:xfrm>
          <a:off x="1082039" y="2251415"/>
          <a:ext cx="6131560" cy="1842066"/>
        </a:xfrm>
        <a:prstGeom prst="roundRect">
          <a:avLst>
            <a:gd name="adj" fmla="val 10000"/>
          </a:avLst>
        </a:prstGeom>
        <a:solidFill>
          <a:schemeClr val="accent2">
            <a:hueOff val="-2964286"/>
            <a:satOff val="14200"/>
            <a:lumOff val="1313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t>“Widows and Orphans”</a:t>
          </a:r>
          <a:endParaRPr lang="en-US" sz="1800" kern="1200"/>
        </a:p>
        <a:p>
          <a:pPr marL="114300" lvl="1" indent="-114300" algn="l" defTabSz="622300">
            <a:lnSpc>
              <a:spcPct val="90000"/>
            </a:lnSpc>
            <a:spcBef>
              <a:spcPct val="0"/>
            </a:spcBef>
            <a:spcAft>
              <a:spcPct val="15000"/>
            </a:spcAft>
            <a:buChar char="•"/>
          </a:pPr>
          <a:r>
            <a:rPr lang="en-US" sz="1400" kern="1200"/>
            <a:t>Avoid these by using the “Widows and Orphan Control” in Word.</a:t>
          </a:r>
        </a:p>
        <a:p>
          <a:pPr marL="114300" lvl="1" indent="-114300" algn="l" defTabSz="622300">
            <a:lnSpc>
              <a:spcPct val="90000"/>
            </a:lnSpc>
            <a:spcBef>
              <a:spcPct val="0"/>
            </a:spcBef>
            <a:spcAft>
              <a:spcPct val="15000"/>
            </a:spcAft>
            <a:buChar char="•"/>
          </a:pPr>
          <a:r>
            <a:rPr lang="en-US" sz="1400" kern="1200"/>
            <a:t>Insert manual page breaks, if necessary, in the final version.</a:t>
          </a:r>
          <a:br>
            <a:rPr lang="en-US" sz="1400" kern="1200"/>
          </a:br>
          <a:endParaRPr lang="en-US" sz="1400" kern="1200"/>
        </a:p>
      </dsp:txBody>
      <dsp:txXfrm>
        <a:off x="1135991" y="2305367"/>
        <a:ext cx="3744272" cy="1734162"/>
      </dsp:txXfrm>
    </dsp:sp>
    <dsp:sp modelId="{E8AB5FEC-4A39-4EAB-9CB7-7272C1C851C7}">
      <dsp:nvSpPr>
        <dsp:cNvPr id="0" name=""/>
        <dsp:cNvSpPr/>
      </dsp:nvSpPr>
      <dsp:spPr>
        <a:xfrm>
          <a:off x="4934216" y="1448069"/>
          <a:ext cx="1197343" cy="1197343"/>
        </a:xfrm>
        <a:prstGeom prst="downArrow">
          <a:avLst>
            <a:gd name="adj1" fmla="val 55000"/>
            <a:gd name="adj2" fmla="val 45000"/>
          </a:avLst>
        </a:prstGeom>
        <a:solidFill>
          <a:schemeClr val="accent2">
            <a:tint val="40000"/>
            <a:alpha val="90000"/>
            <a:hueOff val="0"/>
            <a:satOff val="0"/>
            <a:lumOff val="0"/>
            <a:alphaOff val="0"/>
          </a:schemeClr>
        </a:solidFill>
        <a:ln w="19050"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203618" y="1448069"/>
        <a:ext cx="658539" cy="901001"/>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bwMode="auto">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970941" y="8772668"/>
            <a:ext cx="3037840" cy="461804"/>
          </a:xfrm>
          <a:prstGeom prst="rect">
            <a:avLst/>
          </a:prstGeom>
        </p:spPr>
        <p:txBody>
          <a:bodyPr vert="horz" lIns="92492" tIns="46246" rIns="92492" bIns="46246" rtlCol="0" anchor="b"/>
          <a:lstStyle>
            <a:lvl1pPr algn="r">
              <a:defRPr sz="1200"/>
            </a:lvl1pPr>
          </a:lstStyle>
          <a:p>
            <a:fld id="{28046E76-BC8E-4E46-8852-F7BAEB29F8B2}" type="slidenum">
              <a:rPr lang="en-US" smtClean="0"/>
              <a:t>‹#›</a:t>
            </a:fld>
            <a:endParaRPr lang="en-US"/>
          </a:p>
        </p:txBody>
      </p:sp>
    </p:spTree>
    <p:extLst>
      <p:ext uri="{BB962C8B-B14F-4D97-AF65-F5344CB8AC3E}">
        <p14:creationId xmlns:p14="http://schemas.microsoft.com/office/powerpoint/2010/main" val="20330160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70941" y="0"/>
            <a:ext cx="3037840" cy="461804"/>
          </a:xfrm>
          <a:prstGeom prst="rect">
            <a:avLst/>
          </a:prstGeom>
        </p:spPr>
        <p:txBody>
          <a:bodyPr vert="horz" lIns="92492" tIns="46246" rIns="92492" bIns="46246" rtlCol="0"/>
          <a:lstStyle>
            <a:lvl1pPr algn="r">
              <a:defRPr sz="1200"/>
            </a:lvl1pPr>
          </a:lstStyle>
          <a:p>
            <a:fld id="{D9BC63DA-B17F-430B-80A8-B108DD46EDE2}" type="datetimeFigureOut">
              <a:rPr lang="en-US" smtClean="0"/>
              <a:t>7/7/2023</a:t>
            </a:fld>
            <a:endParaRPr lang="en-US" dirty="0"/>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701041" y="4387136"/>
            <a:ext cx="5608320" cy="4156234"/>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37840" cy="461804"/>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41" y="8772668"/>
            <a:ext cx="3037840" cy="461804"/>
          </a:xfrm>
          <a:prstGeom prst="rect">
            <a:avLst/>
          </a:prstGeom>
        </p:spPr>
        <p:txBody>
          <a:bodyPr vert="horz" lIns="92492" tIns="46246" rIns="92492" bIns="46246" rtlCol="0" anchor="b"/>
          <a:lstStyle>
            <a:lvl1pPr algn="r">
              <a:defRPr sz="1200"/>
            </a:lvl1pPr>
          </a:lstStyle>
          <a:p>
            <a:fld id="{15FFC25A-50CA-415B-AB78-5FED69F9289B}" type="slidenum">
              <a:rPr lang="en-US" smtClean="0"/>
              <a:t>‹#›</a:t>
            </a:fld>
            <a:endParaRPr lang="en-US" dirty="0"/>
          </a:p>
        </p:txBody>
      </p:sp>
    </p:spTree>
    <p:extLst>
      <p:ext uri="{BB962C8B-B14F-4D97-AF65-F5344CB8AC3E}">
        <p14:creationId xmlns:p14="http://schemas.microsoft.com/office/powerpoint/2010/main" val="1973354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Dean Wisniewski</a:t>
            </a:r>
            <a:r>
              <a:rPr lang="en-US" baseline="0" dirty="0"/>
              <a:t> does the final approval. Associate Dean Yesner completes the final review. I work with all thesis formatting. Marilyn Bost keeps track of the thesis submission process. </a:t>
            </a:r>
            <a:endParaRPr lang="en-US" dirty="0"/>
          </a:p>
        </p:txBody>
      </p:sp>
      <p:sp>
        <p:nvSpPr>
          <p:cNvPr id="4" name="Slide Number Placeholder 3"/>
          <p:cNvSpPr>
            <a:spLocks noGrp="1"/>
          </p:cNvSpPr>
          <p:nvPr>
            <p:ph type="sldNum" sz="quarter" idx="10"/>
          </p:nvPr>
        </p:nvSpPr>
        <p:spPr/>
        <p:txBody>
          <a:bodyPr/>
          <a:lstStyle/>
          <a:p>
            <a:fld id="{15FFC25A-50CA-415B-AB78-5FED69F9289B}" type="slidenum">
              <a:rPr lang="en-US" smtClean="0"/>
              <a:t>3</a:t>
            </a:fld>
            <a:endParaRPr lang="en-US" dirty="0"/>
          </a:p>
        </p:txBody>
      </p:sp>
    </p:spTree>
    <p:extLst>
      <p:ext uri="{BB962C8B-B14F-4D97-AF65-F5344CB8AC3E}">
        <p14:creationId xmlns:p14="http://schemas.microsoft.com/office/powerpoint/2010/main" val="23196709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a:t>
            </a:r>
            <a:r>
              <a:rPr lang="en-US" baseline="0" dirty="0"/>
              <a:t> The word “Page” must be listed above the page numbers in the TOC; on all pages of the TOC.</a:t>
            </a:r>
            <a:endParaRPr lang="en-US" dirty="0"/>
          </a:p>
        </p:txBody>
      </p:sp>
      <p:sp>
        <p:nvSpPr>
          <p:cNvPr id="4" name="Slide Number Placeholder 3"/>
          <p:cNvSpPr>
            <a:spLocks noGrp="1"/>
          </p:cNvSpPr>
          <p:nvPr>
            <p:ph type="sldNum" sz="quarter" idx="10"/>
          </p:nvPr>
        </p:nvSpPr>
        <p:spPr/>
        <p:txBody>
          <a:bodyPr/>
          <a:lstStyle/>
          <a:p>
            <a:fld id="{15FFC25A-50CA-415B-AB78-5FED69F9289B}" type="slidenum">
              <a:rPr lang="en-US" smtClean="0"/>
              <a:t>19</a:t>
            </a:fld>
            <a:endParaRPr lang="en-US" dirty="0"/>
          </a:p>
        </p:txBody>
      </p:sp>
    </p:spTree>
    <p:extLst>
      <p:ext uri="{BB962C8B-B14F-4D97-AF65-F5344CB8AC3E}">
        <p14:creationId xmlns:p14="http://schemas.microsoft.com/office/powerpoint/2010/main" val="29350717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List of Appendices (LOA) is formatted</a:t>
            </a:r>
            <a:r>
              <a:rPr lang="en-US" baseline="0" dirty="0"/>
              <a:t> the same as the LOF and LOT. Please apply the same formatting guidelines.</a:t>
            </a:r>
            <a:endParaRPr lang="en-US" dirty="0"/>
          </a:p>
        </p:txBody>
      </p:sp>
      <p:sp>
        <p:nvSpPr>
          <p:cNvPr id="4" name="Slide Number Placeholder 3"/>
          <p:cNvSpPr>
            <a:spLocks noGrp="1"/>
          </p:cNvSpPr>
          <p:nvPr>
            <p:ph type="sldNum" sz="quarter" idx="10"/>
          </p:nvPr>
        </p:nvSpPr>
        <p:spPr/>
        <p:txBody>
          <a:bodyPr/>
          <a:lstStyle/>
          <a:p>
            <a:fld id="{15FFC25A-50CA-415B-AB78-5FED69F9289B}" type="slidenum">
              <a:rPr lang="en-US" smtClean="0"/>
              <a:t>20</a:t>
            </a:fld>
            <a:endParaRPr lang="en-US" dirty="0"/>
          </a:p>
        </p:txBody>
      </p:sp>
    </p:spTree>
    <p:extLst>
      <p:ext uri="{BB962C8B-B14F-4D97-AF65-F5344CB8AC3E}">
        <p14:creationId xmlns:p14="http://schemas.microsoft.com/office/powerpoint/2010/main" val="1500406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FFC25A-50CA-415B-AB78-5FED69F9289B}" type="slidenum">
              <a:rPr lang="en-US" smtClean="0"/>
              <a:t>21</a:t>
            </a:fld>
            <a:endParaRPr lang="en-US" dirty="0"/>
          </a:p>
        </p:txBody>
      </p:sp>
    </p:spTree>
    <p:extLst>
      <p:ext uri="{BB962C8B-B14F-4D97-AF65-F5344CB8AC3E}">
        <p14:creationId xmlns:p14="http://schemas.microsoft.com/office/powerpoint/2010/main" val="27874211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Assurance</a:t>
            </a:r>
            <a:r>
              <a:rPr lang="en-US" baseline="0" dirty="0"/>
              <a:t> or approval numbers may be listed in the Acknowledgments (preface) or Methods section. Students may also include approval letters in the Appendix.</a:t>
            </a:r>
            <a:endParaRPr lang="en-US" dirty="0"/>
          </a:p>
        </p:txBody>
      </p:sp>
      <p:sp>
        <p:nvSpPr>
          <p:cNvPr id="4" name="Slide Number Placeholder 3"/>
          <p:cNvSpPr>
            <a:spLocks noGrp="1"/>
          </p:cNvSpPr>
          <p:nvPr>
            <p:ph type="sldNum" sz="quarter" idx="10"/>
          </p:nvPr>
        </p:nvSpPr>
        <p:spPr/>
        <p:txBody>
          <a:bodyPr/>
          <a:lstStyle/>
          <a:p>
            <a:fld id="{15FFC25A-50CA-415B-AB78-5FED69F9289B}" type="slidenum">
              <a:rPr lang="en-US" smtClean="0"/>
              <a:t>22</a:t>
            </a:fld>
            <a:endParaRPr lang="en-US" dirty="0"/>
          </a:p>
        </p:txBody>
      </p:sp>
    </p:spTree>
    <p:extLst>
      <p:ext uri="{BB962C8B-B14F-4D97-AF65-F5344CB8AC3E}">
        <p14:creationId xmlns:p14="http://schemas.microsoft.com/office/powerpoint/2010/main" val="6359338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ProQuest</a:t>
            </a:r>
            <a:r>
              <a:rPr lang="en-US" baseline="0" dirty="0"/>
              <a:t> has four options total, two of the options provide copyrighting.</a:t>
            </a:r>
            <a:endParaRPr lang="en-US" dirty="0"/>
          </a:p>
        </p:txBody>
      </p:sp>
      <p:sp>
        <p:nvSpPr>
          <p:cNvPr id="4" name="Slide Number Placeholder 3"/>
          <p:cNvSpPr>
            <a:spLocks noGrp="1"/>
          </p:cNvSpPr>
          <p:nvPr>
            <p:ph type="sldNum" sz="quarter" idx="10"/>
          </p:nvPr>
        </p:nvSpPr>
        <p:spPr/>
        <p:txBody>
          <a:bodyPr/>
          <a:lstStyle/>
          <a:p>
            <a:fld id="{15FFC25A-50CA-415B-AB78-5FED69F9289B}" type="slidenum">
              <a:rPr lang="en-US" smtClean="0"/>
              <a:t>23</a:t>
            </a:fld>
            <a:endParaRPr lang="en-US" dirty="0"/>
          </a:p>
        </p:txBody>
      </p:sp>
    </p:spTree>
    <p:extLst>
      <p:ext uri="{BB962C8B-B14F-4D97-AF65-F5344CB8AC3E}">
        <p14:creationId xmlns:p14="http://schemas.microsoft.com/office/powerpoint/2010/main" val="16941636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a:t>
            </a:r>
            <a:endParaRPr lang="en-US" dirty="0"/>
          </a:p>
        </p:txBody>
      </p:sp>
      <p:sp>
        <p:nvSpPr>
          <p:cNvPr id="4" name="Slide Number Placeholder 3"/>
          <p:cNvSpPr>
            <a:spLocks noGrp="1"/>
          </p:cNvSpPr>
          <p:nvPr>
            <p:ph type="sldNum" sz="quarter" idx="10"/>
          </p:nvPr>
        </p:nvSpPr>
        <p:spPr/>
        <p:txBody>
          <a:bodyPr/>
          <a:lstStyle/>
          <a:p>
            <a:fld id="{15FFC25A-50CA-415B-AB78-5FED69F9289B}" type="slidenum">
              <a:rPr lang="en-US" smtClean="0"/>
              <a:t>24</a:t>
            </a:fld>
            <a:endParaRPr lang="en-US" dirty="0"/>
          </a:p>
        </p:txBody>
      </p:sp>
    </p:spTree>
    <p:extLst>
      <p:ext uri="{BB962C8B-B14F-4D97-AF65-F5344CB8AC3E}">
        <p14:creationId xmlns:p14="http://schemas.microsoft.com/office/powerpoint/2010/main" val="39614160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FFC25A-50CA-415B-AB78-5FED69F9289B}" type="slidenum">
              <a:rPr lang="en-US" smtClean="0"/>
              <a:t>25</a:t>
            </a:fld>
            <a:endParaRPr lang="en-US" dirty="0"/>
          </a:p>
        </p:txBody>
      </p:sp>
    </p:spTree>
    <p:extLst>
      <p:ext uri="{BB962C8B-B14F-4D97-AF65-F5344CB8AC3E}">
        <p14:creationId xmlns:p14="http://schemas.microsoft.com/office/powerpoint/2010/main" val="2606963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a:t>
            </a:r>
            <a:r>
              <a:rPr lang="en-US" baseline="0" dirty="0"/>
              <a:t> words “thesis” and “dissertation” are used interchangeably throughout this presentation</a:t>
            </a:r>
            <a:endParaRPr lang="en-US" dirty="0"/>
          </a:p>
        </p:txBody>
      </p:sp>
      <p:sp>
        <p:nvSpPr>
          <p:cNvPr id="4" name="Slide Number Placeholder 3"/>
          <p:cNvSpPr>
            <a:spLocks noGrp="1"/>
          </p:cNvSpPr>
          <p:nvPr>
            <p:ph type="sldNum" sz="quarter" idx="10"/>
          </p:nvPr>
        </p:nvSpPr>
        <p:spPr/>
        <p:txBody>
          <a:bodyPr/>
          <a:lstStyle/>
          <a:p>
            <a:fld id="{15FFC25A-50CA-415B-AB78-5FED69F9289B}" type="slidenum">
              <a:rPr lang="en-US" smtClean="0"/>
              <a:t>7</a:t>
            </a:fld>
            <a:endParaRPr lang="en-US" dirty="0"/>
          </a:p>
        </p:txBody>
      </p:sp>
    </p:spTree>
    <p:extLst>
      <p:ext uri="{BB962C8B-B14F-4D97-AF65-F5344CB8AC3E}">
        <p14:creationId xmlns:p14="http://schemas.microsoft.com/office/powerpoint/2010/main" val="31840365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Generally, multi-line captions are single spaced. </a:t>
            </a:r>
          </a:p>
          <a:p>
            <a:r>
              <a:rPr lang="en-US" baseline="0" dirty="0"/>
              <a:t>SERIF fonts example: Times New Roman; Garamond </a:t>
            </a:r>
          </a:p>
          <a:p>
            <a:r>
              <a:rPr lang="en-US" baseline="0" dirty="0"/>
              <a:t>Obviously san serif fonts are acceptable such as Arial or Helvetica</a:t>
            </a:r>
          </a:p>
          <a:p>
            <a:endParaRPr lang="en-US" dirty="0"/>
          </a:p>
        </p:txBody>
      </p:sp>
      <p:sp>
        <p:nvSpPr>
          <p:cNvPr id="4" name="Slide Number Placeholder 3"/>
          <p:cNvSpPr>
            <a:spLocks noGrp="1"/>
          </p:cNvSpPr>
          <p:nvPr>
            <p:ph type="sldNum" sz="quarter" idx="10"/>
          </p:nvPr>
        </p:nvSpPr>
        <p:spPr/>
        <p:txBody>
          <a:bodyPr/>
          <a:lstStyle/>
          <a:p>
            <a:fld id="{15FFC25A-50CA-415B-AB78-5FED69F9289B}" type="slidenum">
              <a:rPr lang="en-US" smtClean="0"/>
              <a:t>9</a:t>
            </a:fld>
            <a:endParaRPr lang="en-US" dirty="0"/>
          </a:p>
        </p:txBody>
      </p:sp>
    </p:spTree>
    <p:extLst>
      <p:ext uri="{BB962C8B-B14F-4D97-AF65-F5344CB8AC3E}">
        <p14:creationId xmlns:p14="http://schemas.microsoft.com/office/powerpoint/2010/main" val="2971957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Widow</a:t>
            </a:r>
            <a:r>
              <a:rPr lang="en-US" baseline="0" dirty="0"/>
              <a:t> and Orphan</a:t>
            </a:r>
          </a:p>
          <a:p>
            <a:r>
              <a:rPr lang="en-US" baseline="0" dirty="0"/>
              <a:t>Widow- last line of a paragraph printed by itself at the top of a page. An orphan is the first line of a paragraph printed by itself at the bottom of a page. The default setting in Microsoft Word prevents widows and orphans. To change the default setting, clear the Widows and Orphans Control check box. To locate this option, click Paragraph on the Format menu, then click on Line and Page breaks tab.</a:t>
            </a:r>
          </a:p>
          <a:p>
            <a:r>
              <a:rPr lang="en-US" baseline="0" dirty="0"/>
              <a:t> </a:t>
            </a:r>
            <a:endParaRPr lang="en-US" dirty="0"/>
          </a:p>
        </p:txBody>
      </p:sp>
      <p:sp>
        <p:nvSpPr>
          <p:cNvPr id="4" name="Slide Number Placeholder 3"/>
          <p:cNvSpPr>
            <a:spLocks noGrp="1"/>
          </p:cNvSpPr>
          <p:nvPr>
            <p:ph type="sldNum" sz="quarter" idx="10"/>
          </p:nvPr>
        </p:nvSpPr>
        <p:spPr/>
        <p:txBody>
          <a:bodyPr/>
          <a:lstStyle/>
          <a:p>
            <a:fld id="{15FFC25A-50CA-415B-AB78-5FED69F9289B}" type="slidenum">
              <a:rPr lang="en-US" smtClean="0"/>
              <a:t>10</a:t>
            </a:fld>
            <a:endParaRPr lang="en-US" dirty="0"/>
          </a:p>
        </p:txBody>
      </p:sp>
    </p:spTree>
    <p:extLst>
      <p:ext uri="{BB962C8B-B14F-4D97-AF65-F5344CB8AC3E}">
        <p14:creationId xmlns:p14="http://schemas.microsoft.com/office/powerpoint/2010/main" val="1873523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TIP: set your</a:t>
            </a:r>
            <a:r>
              <a:rPr lang="en-US" baseline="0" dirty="0"/>
              <a:t> header at 1.0 and place page numbers on the right side of the page.</a:t>
            </a:r>
          </a:p>
          <a:p>
            <a:r>
              <a:rPr lang="en-US" baseline="0" dirty="0"/>
              <a:t>Tables inserted in Landscape must still have the page numbers listed in portrait.</a:t>
            </a:r>
            <a:endParaRPr lang="en-US" dirty="0"/>
          </a:p>
        </p:txBody>
      </p:sp>
      <p:sp>
        <p:nvSpPr>
          <p:cNvPr id="4" name="Slide Number Placeholder 3"/>
          <p:cNvSpPr>
            <a:spLocks noGrp="1"/>
          </p:cNvSpPr>
          <p:nvPr>
            <p:ph type="sldNum" sz="quarter" idx="10"/>
          </p:nvPr>
        </p:nvSpPr>
        <p:spPr/>
        <p:txBody>
          <a:bodyPr/>
          <a:lstStyle/>
          <a:p>
            <a:fld id="{15FFC25A-50CA-415B-AB78-5FED69F9289B}" type="slidenum">
              <a:rPr lang="en-US" smtClean="0"/>
              <a:t>11</a:t>
            </a:fld>
            <a:endParaRPr lang="en-US" dirty="0"/>
          </a:p>
        </p:txBody>
      </p:sp>
    </p:spTree>
    <p:extLst>
      <p:ext uri="{BB962C8B-B14F-4D97-AF65-F5344CB8AC3E}">
        <p14:creationId xmlns:p14="http://schemas.microsoft.com/office/powerpoint/2010/main" val="38082927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page numbers in the front matter or preliminary</a:t>
            </a:r>
            <a:r>
              <a:rPr lang="en-US" baseline="0" dirty="0"/>
              <a:t> pages are lowercase Roman numerals. Please note, there is no longer a requirement </a:t>
            </a:r>
            <a:r>
              <a:rPr lang="en-US" baseline="0" dirty="0" err="1"/>
              <a:t>fo</a:t>
            </a:r>
            <a:r>
              <a:rPr lang="en-US" baseline="0" dirty="0"/>
              <a:t> fly pages. </a:t>
            </a:r>
            <a:endParaRPr lang="en-US" dirty="0"/>
          </a:p>
        </p:txBody>
      </p:sp>
      <p:sp>
        <p:nvSpPr>
          <p:cNvPr id="4" name="Slide Number Placeholder 3"/>
          <p:cNvSpPr>
            <a:spLocks noGrp="1"/>
          </p:cNvSpPr>
          <p:nvPr>
            <p:ph type="sldNum" sz="quarter" idx="10"/>
          </p:nvPr>
        </p:nvSpPr>
        <p:spPr/>
        <p:txBody>
          <a:bodyPr/>
          <a:lstStyle/>
          <a:p>
            <a:fld id="{15FFC25A-50CA-415B-AB78-5FED69F9289B}" type="slidenum">
              <a:rPr lang="en-US" smtClean="0"/>
              <a:t>14</a:t>
            </a:fld>
            <a:endParaRPr lang="en-US" dirty="0"/>
          </a:p>
        </p:txBody>
      </p:sp>
    </p:spTree>
    <p:extLst>
      <p:ext uri="{BB962C8B-B14F-4D97-AF65-F5344CB8AC3E}">
        <p14:creationId xmlns:p14="http://schemas.microsoft.com/office/powerpoint/2010/main" val="26693199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a:t>
            </a:r>
            <a:r>
              <a:rPr lang="en-US" baseline="0" dirty="0"/>
              <a:t> repeats for multiple degrees at the same level: BS, BS, MA, MA, etc. </a:t>
            </a:r>
            <a:endParaRPr lang="en-US" dirty="0"/>
          </a:p>
        </p:txBody>
      </p:sp>
      <p:sp>
        <p:nvSpPr>
          <p:cNvPr id="4" name="Slide Number Placeholder 3"/>
          <p:cNvSpPr>
            <a:spLocks noGrp="1"/>
          </p:cNvSpPr>
          <p:nvPr>
            <p:ph type="sldNum" sz="quarter" idx="10"/>
          </p:nvPr>
        </p:nvSpPr>
        <p:spPr/>
        <p:txBody>
          <a:bodyPr/>
          <a:lstStyle/>
          <a:p>
            <a:fld id="{15FFC25A-50CA-415B-AB78-5FED69F9289B}" type="slidenum">
              <a:rPr lang="en-US" smtClean="0"/>
              <a:t>15</a:t>
            </a:fld>
            <a:endParaRPr lang="en-US" dirty="0"/>
          </a:p>
        </p:txBody>
      </p:sp>
    </p:spTree>
    <p:extLst>
      <p:ext uri="{BB962C8B-B14F-4D97-AF65-F5344CB8AC3E}">
        <p14:creationId xmlns:p14="http://schemas.microsoft.com/office/powerpoint/2010/main" val="25175280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FFC25A-50CA-415B-AB78-5FED69F9289B}" type="slidenum">
              <a:rPr lang="en-US" smtClean="0"/>
              <a:t>16</a:t>
            </a:fld>
            <a:endParaRPr lang="en-US" dirty="0"/>
          </a:p>
        </p:txBody>
      </p:sp>
    </p:spTree>
    <p:extLst>
      <p:ext uri="{BB962C8B-B14F-4D97-AF65-F5344CB8AC3E}">
        <p14:creationId xmlns:p14="http://schemas.microsoft.com/office/powerpoint/2010/main" val="3632423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Abstract will be truncated if it is too long. The Graduate</a:t>
            </a:r>
            <a:r>
              <a:rPr lang="en-US" baseline="0" dirty="0"/>
              <a:t> School does a word count in the final review.</a:t>
            </a:r>
            <a:endParaRPr lang="en-US" dirty="0"/>
          </a:p>
        </p:txBody>
      </p:sp>
      <p:sp>
        <p:nvSpPr>
          <p:cNvPr id="4" name="Slide Number Placeholder 3"/>
          <p:cNvSpPr>
            <a:spLocks noGrp="1"/>
          </p:cNvSpPr>
          <p:nvPr>
            <p:ph type="sldNum" sz="quarter" idx="10"/>
          </p:nvPr>
        </p:nvSpPr>
        <p:spPr/>
        <p:txBody>
          <a:bodyPr/>
          <a:lstStyle/>
          <a:p>
            <a:fld id="{15FFC25A-50CA-415B-AB78-5FED69F9289B}" type="slidenum">
              <a:rPr lang="en-US" smtClean="0"/>
              <a:t>18</a:t>
            </a:fld>
            <a:endParaRPr lang="en-US" dirty="0"/>
          </a:p>
        </p:txBody>
      </p:sp>
    </p:spTree>
    <p:extLst>
      <p:ext uri="{BB962C8B-B14F-4D97-AF65-F5344CB8AC3E}">
        <p14:creationId xmlns:p14="http://schemas.microsoft.com/office/powerpoint/2010/main" val="1725233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C67FD13-4A21-4930-91FC-591EFBF56B9E}" type="datetimeFigureOut">
              <a:rPr lang="en-US" smtClean="0"/>
              <a:t>7/7/2023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9D5CDE-8BD0-49FF-A19A-B6025891BA47}" type="slidenum">
              <a:rPr lang="en-US" smtClean="0"/>
              <a:t>‹#›</a:t>
            </a:fld>
            <a:endParaRPr lang="en-US" dirty="0"/>
          </a:p>
        </p:txBody>
      </p:sp>
    </p:spTree>
    <p:extLst>
      <p:ext uri="{BB962C8B-B14F-4D97-AF65-F5344CB8AC3E}">
        <p14:creationId xmlns:p14="http://schemas.microsoft.com/office/powerpoint/2010/main" val="2507492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67FD13-4A21-4930-91FC-591EFBF56B9E}" type="datetimeFigureOut">
              <a:rPr lang="en-US" smtClean="0"/>
              <a:t>7/7/2023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9D5CDE-8BD0-49FF-A19A-B6025891BA47}" type="slidenum">
              <a:rPr lang="en-US" smtClean="0"/>
              <a:t>‹#›</a:t>
            </a:fld>
            <a:endParaRPr lang="en-US" dirty="0"/>
          </a:p>
        </p:txBody>
      </p:sp>
    </p:spTree>
    <p:extLst>
      <p:ext uri="{BB962C8B-B14F-4D97-AF65-F5344CB8AC3E}">
        <p14:creationId xmlns:p14="http://schemas.microsoft.com/office/powerpoint/2010/main" val="3700431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67FD13-4A21-4930-91FC-591EFBF56B9E}" type="datetimeFigureOut">
              <a:rPr lang="en-US" smtClean="0"/>
              <a:t>7/7/2023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9D5CDE-8BD0-49FF-A19A-B6025891BA47}" type="slidenum">
              <a:rPr lang="en-US" smtClean="0"/>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507610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67FD13-4A21-4930-91FC-591EFBF56B9E}" type="datetimeFigureOut">
              <a:rPr lang="en-US" smtClean="0"/>
              <a:t>7/7/2023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9D5CDE-8BD0-49FF-A19A-B6025891BA47}" type="slidenum">
              <a:rPr lang="en-US" smtClean="0"/>
              <a:t>‹#›</a:t>
            </a:fld>
            <a:endParaRPr lang="en-US" dirty="0"/>
          </a:p>
        </p:txBody>
      </p:sp>
    </p:spTree>
    <p:extLst>
      <p:ext uri="{BB962C8B-B14F-4D97-AF65-F5344CB8AC3E}">
        <p14:creationId xmlns:p14="http://schemas.microsoft.com/office/powerpoint/2010/main" val="8898854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67FD13-4A21-4930-91FC-591EFBF56B9E}" type="datetimeFigureOut">
              <a:rPr lang="en-US" smtClean="0"/>
              <a:t>7/7/2023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9D5CDE-8BD0-49FF-A19A-B6025891BA47}" type="slidenum">
              <a:rPr lang="en-US" smtClean="0"/>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110482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67FD13-4A21-4930-91FC-591EFBF56B9E}" type="datetimeFigureOut">
              <a:rPr lang="en-US" smtClean="0"/>
              <a:t>7/7/2023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9D5CDE-8BD0-49FF-A19A-B6025891BA47}" type="slidenum">
              <a:rPr lang="en-US" smtClean="0"/>
              <a:t>‹#›</a:t>
            </a:fld>
            <a:endParaRPr lang="en-US" dirty="0"/>
          </a:p>
        </p:txBody>
      </p:sp>
    </p:spTree>
    <p:extLst>
      <p:ext uri="{BB962C8B-B14F-4D97-AF65-F5344CB8AC3E}">
        <p14:creationId xmlns:p14="http://schemas.microsoft.com/office/powerpoint/2010/main" val="28993981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67FD13-4A21-4930-91FC-591EFBF56B9E}" type="datetimeFigureOut">
              <a:rPr lang="en-US" smtClean="0"/>
              <a:t>7/7/2023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9D5CDE-8BD0-49FF-A19A-B6025891BA47}" type="slidenum">
              <a:rPr lang="en-US" smtClean="0"/>
              <a:t>‹#›</a:t>
            </a:fld>
            <a:endParaRPr lang="en-US" dirty="0"/>
          </a:p>
        </p:txBody>
      </p:sp>
    </p:spTree>
    <p:extLst>
      <p:ext uri="{BB962C8B-B14F-4D97-AF65-F5344CB8AC3E}">
        <p14:creationId xmlns:p14="http://schemas.microsoft.com/office/powerpoint/2010/main" val="19242617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67FD13-4A21-4930-91FC-591EFBF56B9E}" type="datetimeFigureOut">
              <a:rPr lang="en-US" smtClean="0"/>
              <a:t>7/7/2023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9D5CDE-8BD0-49FF-A19A-B6025891BA47}" type="slidenum">
              <a:rPr lang="en-US" smtClean="0"/>
              <a:t>‹#›</a:t>
            </a:fld>
            <a:endParaRPr lang="en-US" dirty="0"/>
          </a:p>
        </p:txBody>
      </p:sp>
    </p:spTree>
    <p:extLst>
      <p:ext uri="{BB962C8B-B14F-4D97-AF65-F5344CB8AC3E}">
        <p14:creationId xmlns:p14="http://schemas.microsoft.com/office/powerpoint/2010/main" val="3074999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67FD13-4A21-4930-91FC-591EFBF56B9E}" type="datetimeFigureOut">
              <a:rPr lang="en-US" smtClean="0"/>
              <a:t>7/7/2023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9D5CDE-8BD0-49FF-A19A-B6025891BA47}" type="slidenum">
              <a:rPr lang="en-US" smtClean="0"/>
              <a:t>‹#›</a:t>
            </a:fld>
            <a:endParaRPr lang="en-US" dirty="0"/>
          </a:p>
        </p:txBody>
      </p:sp>
    </p:spTree>
    <p:extLst>
      <p:ext uri="{BB962C8B-B14F-4D97-AF65-F5344CB8AC3E}">
        <p14:creationId xmlns:p14="http://schemas.microsoft.com/office/powerpoint/2010/main" val="385232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67FD13-4A21-4930-91FC-591EFBF56B9E}" type="datetimeFigureOut">
              <a:rPr lang="en-US" smtClean="0"/>
              <a:t>7/7/2023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9D5CDE-8BD0-49FF-A19A-B6025891BA47}" type="slidenum">
              <a:rPr lang="en-US" smtClean="0"/>
              <a:t>‹#›</a:t>
            </a:fld>
            <a:endParaRPr lang="en-US" dirty="0"/>
          </a:p>
        </p:txBody>
      </p:sp>
    </p:spTree>
    <p:extLst>
      <p:ext uri="{BB962C8B-B14F-4D97-AF65-F5344CB8AC3E}">
        <p14:creationId xmlns:p14="http://schemas.microsoft.com/office/powerpoint/2010/main" val="2358106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C67FD13-4A21-4930-91FC-591EFBF56B9E}" type="datetimeFigureOut">
              <a:rPr lang="en-US" smtClean="0"/>
              <a:t>7/7/2023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9D5CDE-8BD0-49FF-A19A-B6025891BA47}" type="slidenum">
              <a:rPr lang="en-US" smtClean="0"/>
              <a:t>‹#›</a:t>
            </a:fld>
            <a:endParaRPr lang="en-US" dirty="0"/>
          </a:p>
        </p:txBody>
      </p:sp>
    </p:spTree>
    <p:extLst>
      <p:ext uri="{BB962C8B-B14F-4D97-AF65-F5344CB8AC3E}">
        <p14:creationId xmlns:p14="http://schemas.microsoft.com/office/powerpoint/2010/main" val="1823481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C67FD13-4A21-4930-91FC-591EFBF56B9E}" type="datetimeFigureOut">
              <a:rPr lang="en-US" smtClean="0"/>
              <a:t>7/7/2023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39D5CDE-8BD0-49FF-A19A-B6025891BA47}" type="slidenum">
              <a:rPr lang="en-US" smtClean="0"/>
              <a:t>‹#›</a:t>
            </a:fld>
            <a:endParaRPr lang="en-US" dirty="0"/>
          </a:p>
        </p:txBody>
      </p:sp>
    </p:spTree>
    <p:extLst>
      <p:ext uri="{BB962C8B-B14F-4D97-AF65-F5344CB8AC3E}">
        <p14:creationId xmlns:p14="http://schemas.microsoft.com/office/powerpoint/2010/main" val="3957218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C67FD13-4A21-4930-91FC-591EFBF56B9E}" type="datetimeFigureOut">
              <a:rPr lang="en-US" smtClean="0"/>
              <a:t>7/7/2023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39D5CDE-8BD0-49FF-A19A-B6025891BA47}" type="slidenum">
              <a:rPr lang="en-US" smtClean="0"/>
              <a:t>‹#›</a:t>
            </a:fld>
            <a:endParaRPr lang="en-US" dirty="0"/>
          </a:p>
        </p:txBody>
      </p:sp>
    </p:spTree>
    <p:extLst>
      <p:ext uri="{BB962C8B-B14F-4D97-AF65-F5344CB8AC3E}">
        <p14:creationId xmlns:p14="http://schemas.microsoft.com/office/powerpoint/2010/main" val="2656387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67FD13-4A21-4930-91FC-591EFBF56B9E}" type="datetimeFigureOut">
              <a:rPr lang="en-US" smtClean="0"/>
              <a:t>7/7/2023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39D5CDE-8BD0-49FF-A19A-B6025891BA47}" type="slidenum">
              <a:rPr lang="en-US" smtClean="0"/>
              <a:t>‹#›</a:t>
            </a:fld>
            <a:endParaRPr lang="en-US" dirty="0"/>
          </a:p>
        </p:txBody>
      </p:sp>
    </p:spTree>
    <p:extLst>
      <p:ext uri="{BB962C8B-B14F-4D97-AF65-F5344CB8AC3E}">
        <p14:creationId xmlns:p14="http://schemas.microsoft.com/office/powerpoint/2010/main" val="418621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C67FD13-4A21-4930-91FC-591EFBF56B9E}" type="datetimeFigureOut">
              <a:rPr lang="en-US" smtClean="0"/>
              <a:t>7/7/2023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9D5CDE-8BD0-49FF-A19A-B6025891BA47}" type="slidenum">
              <a:rPr lang="en-US" smtClean="0"/>
              <a:t>‹#›</a:t>
            </a:fld>
            <a:endParaRPr lang="en-US" dirty="0"/>
          </a:p>
        </p:txBody>
      </p:sp>
    </p:spTree>
    <p:extLst>
      <p:ext uri="{BB962C8B-B14F-4D97-AF65-F5344CB8AC3E}">
        <p14:creationId xmlns:p14="http://schemas.microsoft.com/office/powerpoint/2010/main" val="3939610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C67FD13-4A21-4930-91FC-591EFBF56B9E}" type="datetimeFigureOut">
              <a:rPr lang="en-US" smtClean="0"/>
              <a:t>7/7/2023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9D5CDE-8BD0-49FF-A19A-B6025891BA47}" type="slidenum">
              <a:rPr lang="en-US" smtClean="0"/>
              <a:t>‹#›</a:t>
            </a:fld>
            <a:endParaRPr lang="en-US" dirty="0"/>
          </a:p>
        </p:txBody>
      </p:sp>
    </p:spTree>
    <p:extLst>
      <p:ext uri="{BB962C8B-B14F-4D97-AF65-F5344CB8AC3E}">
        <p14:creationId xmlns:p14="http://schemas.microsoft.com/office/powerpoint/2010/main" val="4139411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C67FD13-4A21-4930-91FC-591EFBF56B9E}" type="datetimeFigureOut">
              <a:rPr lang="en-US" smtClean="0"/>
              <a:t>7/7/2023</a:t>
            </a:fld>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939D5CDE-8BD0-49FF-A19A-B6025891BA47}" type="slidenum">
              <a:rPr lang="en-US" smtClean="0"/>
              <a:t>‹#›</a:t>
            </a:fld>
            <a:endParaRPr lang="en-US" dirty="0"/>
          </a:p>
        </p:txBody>
      </p:sp>
    </p:spTree>
    <p:extLst>
      <p:ext uri="{BB962C8B-B14F-4D97-AF65-F5344CB8AC3E}">
        <p14:creationId xmlns:p14="http://schemas.microsoft.com/office/powerpoint/2010/main" val="304319465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uaa.alaska.edu/graduateschoo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179DE42-5613-4B35-A1E6-6CCBAA13C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 name="Straight Connector 9">
            <a:extLst>
              <a:ext uri="{FF2B5EF4-FFF2-40B4-BE49-F238E27FC236}">
                <a16:creationId xmlns:a16="http://schemas.microsoft.com/office/drawing/2014/main" id="{EB898B32-3891-4C3A-8F58-C5969D2E903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6225"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4AE4806D-B8F9-4679-A68A-9BD21C01A30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0381" y="3681413"/>
            <a:ext cx="357266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52FB45E9-914E-4471-AC87-E475CD5176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4073" y="-8467"/>
            <a:ext cx="2255511"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5">
            <a:extLst>
              <a:ext uri="{FF2B5EF4-FFF2-40B4-BE49-F238E27FC236}">
                <a16:creationId xmlns:a16="http://schemas.microsoft.com/office/drawing/2014/main" id="{C310626D-5743-49D4-8F7D-88C4F8F05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05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3C195FC1-B568-4C72-9902-34CB35DDD7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215" y="3048000"/>
            <a:ext cx="2444751"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7">
            <a:extLst>
              <a:ext uri="{FF2B5EF4-FFF2-40B4-BE49-F238E27FC236}">
                <a16:creationId xmlns:a16="http://schemas.microsoft.com/office/drawing/2014/main" id="{EF2BDF77-362C-43F0-8CBB-A969EC2AE0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88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Isosceles Triangle 21">
            <a:extLst>
              <a:ext uri="{FF2B5EF4-FFF2-40B4-BE49-F238E27FC236}">
                <a16:creationId xmlns:a16="http://schemas.microsoft.com/office/drawing/2014/main" id="{4BE96B01-3929-432D-B8C2-ADBCB74C2E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36715" y="3589867"/>
            <a:ext cx="136286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Shape 23">
            <a:extLst>
              <a:ext uri="{FF2B5EF4-FFF2-40B4-BE49-F238E27FC236}">
                <a16:creationId xmlns:a16="http://schemas.microsoft.com/office/drawing/2014/main" id="{2A6FCDE6-CDE2-4C51-B18E-A95CFB6797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62215" y="-8467"/>
            <a:ext cx="6881785" cy="6866467"/>
          </a:xfrm>
          <a:custGeom>
            <a:avLst/>
            <a:gdLst>
              <a:gd name="connsiteX0" fmla="*/ 0 w 9175713"/>
              <a:gd name="connsiteY0" fmla="*/ 0 h 6866467"/>
              <a:gd name="connsiteX1" fmla="*/ 1249825 w 9175713"/>
              <a:gd name="connsiteY1" fmla="*/ 0 h 6866467"/>
              <a:gd name="connsiteX2" fmla="*/ 1249825 w 9175713"/>
              <a:gd name="connsiteY2" fmla="*/ 8467 h 6866467"/>
              <a:gd name="connsiteX3" fmla="*/ 9175713 w 9175713"/>
              <a:gd name="connsiteY3" fmla="*/ 8467 h 6866467"/>
              <a:gd name="connsiteX4" fmla="*/ 9175713 w 9175713"/>
              <a:gd name="connsiteY4" fmla="*/ 6866467 h 6866467"/>
              <a:gd name="connsiteX5" fmla="*/ 1249825 w 9175713"/>
              <a:gd name="connsiteY5" fmla="*/ 6866467 h 6866467"/>
              <a:gd name="connsiteX6" fmla="*/ 1109382 w 9175713"/>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75713" h="6866467">
                <a:moveTo>
                  <a:pt x="0" y="0"/>
                </a:moveTo>
                <a:lnTo>
                  <a:pt x="1249825" y="0"/>
                </a:lnTo>
                <a:lnTo>
                  <a:pt x="1249825" y="8467"/>
                </a:lnTo>
                <a:lnTo>
                  <a:pt x="9175713" y="8467"/>
                </a:lnTo>
                <a:lnTo>
                  <a:pt x="9175713"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2743200" y="381000"/>
            <a:ext cx="5712071" cy="3519609"/>
          </a:xfrm>
        </p:spPr>
        <p:txBody>
          <a:bodyPr>
            <a:noAutofit/>
          </a:bodyPr>
          <a:lstStyle/>
          <a:p>
            <a:pPr algn="l">
              <a:lnSpc>
                <a:spcPct val="90000"/>
              </a:lnSpc>
            </a:pPr>
            <a:br>
              <a:rPr lang="en-US" sz="2500" b="1" dirty="0">
                <a:solidFill>
                  <a:srgbClr val="FFFFFF"/>
                </a:solidFill>
              </a:rPr>
            </a:br>
            <a:br>
              <a:rPr lang="en-US" sz="2500" dirty="0">
                <a:solidFill>
                  <a:srgbClr val="FFFFFF"/>
                </a:solidFill>
              </a:rPr>
            </a:br>
            <a:br>
              <a:rPr lang="en-US" sz="2500" dirty="0">
                <a:solidFill>
                  <a:srgbClr val="FFFFFF"/>
                </a:solidFill>
              </a:rPr>
            </a:br>
            <a:r>
              <a:rPr lang="en-US" sz="3600" b="1" dirty="0">
                <a:solidFill>
                  <a:srgbClr val="FFFFFF"/>
                </a:solidFill>
              </a:rPr>
              <a:t>Formatting the Preliminary Pages of Your</a:t>
            </a:r>
            <a:br>
              <a:rPr lang="en-US" sz="3600" b="1" dirty="0">
                <a:solidFill>
                  <a:srgbClr val="FFFFFF"/>
                </a:solidFill>
              </a:rPr>
            </a:br>
            <a:r>
              <a:rPr lang="en-US" sz="3600" b="1" dirty="0">
                <a:solidFill>
                  <a:srgbClr val="FFFFFF"/>
                </a:solidFill>
              </a:rPr>
              <a:t>Thesis, Dissertation, or Project</a:t>
            </a:r>
          </a:p>
        </p:txBody>
      </p:sp>
      <p:sp>
        <p:nvSpPr>
          <p:cNvPr id="3" name="Subtitle 2"/>
          <p:cNvSpPr>
            <a:spLocks noGrp="1"/>
          </p:cNvSpPr>
          <p:nvPr>
            <p:ph type="subTitle" idx="1"/>
          </p:nvPr>
        </p:nvSpPr>
        <p:spPr>
          <a:xfrm>
            <a:off x="3411078" y="3962088"/>
            <a:ext cx="4975707" cy="2133912"/>
          </a:xfrm>
        </p:spPr>
        <p:txBody>
          <a:bodyPr>
            <a:normAutofit fontScale="92500" lnSpcReduction="10000"/>
          </a:bodyPr>
          <a:lstStyle/>
          <a:p>
            <a:pPr>
              <a:lnSpc>
                <a:spcPct val="90000"/>
              </a:lnSpc>
            </a:pPr>
            <a:r>
              <a:rPr lang="en-US" sz="2600" b="1" dirty="0">
                <a:solidFill>
                  <a:schemeClr val="tx1">
                    <a:alpha val="70000"/>
                  </a:schemeClr>
                </a:solidFill>
                <a:cs typeface="Times New Roman" panose="02020603050405020304" pitchFamily="18" charset="0"/>
              </a:rPr>
              <a:t>UAA Graduate School</a:t>
            </a:r>
          </a:p>
          <a:p>
            <a:pPr>
              <a:lnSpc>
                <a:spcPct val="90000"/>
              </a:lnSpc>
            </a:pPr>
            <a:br>
              <a:rPr lang="en-US" sz="2600" dirty="0">
                <a:solidFill>
                  <a:schemeClr val="tx1">
                    <a:alpha val="70000"/>
                  </a:schemeClr>
                </a:solidFill>
                <a:cs typeface="Times New Roman" panose="02020603050405020304" pitchFamily="18" charset="0"/>
              </a:rPr>
            </a:br>
            <a:r>
              <a:rPr lang="en-US" sz="2600" dirty="0">
                <a:solidFill>
                  <a:schemeClr val="tx1">
                    <a:alpha val="70000"/>
                  </a:schemeClr>
                </a:solidFill>
                <a:cs typeface="Times New Roman" panose="02020603050405020304" pitchFamily="18" charset="0"/>
              </a:rPr>
              <a:t>Elisa Mattison MA, Director </a:t>
            </a:r>
            <a:br>
              <a:rPr lang="en-US" sz="2600" dirty="0">
                <a:solidFill>
                  <a:schemeClr val="tx1">
                    <a:alpha val="70000"/>
                  </a:schemeClr>
                </a:solidFill>
                <a:cs typeface="Times New Roman" panose="02020603050405020304" pitchFamily="18" charset="0"/>
              </a:rPr>
            </a:br>
            <a:endParaRPr lang="en-US" sz="2600" dirty="0">
              <a:solidFill>
                <a:schemeClr val="tx1">
                  <a:alpha val="70000"/>
                </a:schemeClr>
              </a:solidFill>
              <a:cs typeface="Times New Roman" panose="02020603050405020304" pitchFamily="18" charset="0"/>
            </a:endParaRPr>
          </a:p>
          <a:p>
            <a:pPr algn="l">
              <a:lnSpc>
                <a:spcPct val="90000"/>
              </a:lnSpc>
            </a:pPr>
            <a:r>
              <a:rPr lang="en-US" sz="2600" dirty="0">
                <a:solidFill>
                  <a:srgbClr val="FFFFFF">
                    <a:alpha val="70000"/>
                  </a:srgbClr>
                </a:solidFill>
                <a:cs typeface="Times New Roman" panose="02020603050405020304" pitchFamily="18" charset="0"/>
                <a:hlinkClick r:id="rId3"/>
              </a:rPr>
              <a:t>http://www.uaa.alaska.edu/graduateschool</a:t>
            </a:r>
            <a:endParaRPr lang="en-US" sz="2600" dirty="0">
              <a:solidFill>
                <a:srgbClr val="FFFFFF">
                  <a:alpha val="70000"/>
                </a:srgbClr>
              </a:solidFill>
              <a:cs typeface="Times New Roman" panose="02020603050405020304" pitchFamily="18" charset="0"/>
            </a:endParaRPr>
          </a:p>
          <a:p>
            <a:pPr algn="l">
              <a:lnSpc>
                <a:spcPct val="90000"/>
              </a:lnSpc>
            </a:pPr>
            <a:endParaRPr lang="en-US" sz="1000" dirty="0">
              <a:solidFill>
                <a:srgbClr val="FFFFFF">
                  <a:alpha val="70000"/>
                </a:srgbClr>
              </a:solidFill>
              <a:latin typeface="+mj-lt"/>
              <a:cs typeface="Times New Roman" panose="02020603050405020304" pitchFamily="18" charset="0"/>
            </a:endParaRPr>
          </a:p>
          <a:p>
            <a:pPr algn="l">
              <a:lnSpc>
                <a:spcPct val="90000"/>
              </a:lnSpc>
            </a:pPr>
            <a:endParaRPr lang="en-US" sz="1000" dirty="0">
              <a:solidFill>
                <a:srgbClr val="FFFFFF">
                  <a:alpha val="70000"/>
                </a:srgbClr>
              </a:solidFill>
            </a:endParaRPr>
          </a:p>
        </p:txBody>
      </p:sp>
      <p:sp>
        <p:nvSpPr>
          <p:cNvPr id="26" name="Isosceles Triangle 25">
            <a:extLst>
              <a:ext uri="{FF2B5EF4-FFF2-40B4-BE49-F238E27FC236}">
                <a16:creationId xmlns:a16="http://schemas.microsoft.com/office/drawing/2014/main" id="{9D2E8756-2465-473A-BA2A-2DB1D62247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019339" y="3294792"/>
            <a:ext cx="220660" cy="139829"/>
          </a:xfrm>
          <a:prstGeom prst="triangl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02307483"/>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r"/>
            <a:r>
              <a:rPr lang="en-US" b="1" dirty="0">
                <a:solidFill>
                  <a:srgbClr val="92D050"/>
                </a:solidFill>
              </a:rPr>
              <a:t>What are Preliminary Pages?</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3258448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92D050"/>
                </a:solidFill>
              </a:rPr>
              <a:t>Sectioning Your Text </a:t>
            </a:r>
          </a:p>
        </p:txBody>
      </p:sp>
      <p:sp>
        <p:nvSpPr>
          <p:cNvPr id="3" name="Content Placeholder 2"/>
          <p:cNvSpPr>
            <a:spLocks noGrp="1"/>
          </p:cNvSpPr>
          <p:nvPr>
            <p:ph idx="1"/>
          </p:nvPr>
        </p:nvSpPr>
        <p:spPr>
          <a:xfrm>
            <a:off x="609599" y="1447801"/>
            <a:ext cx="6347714" cy="1981200"/>
          </a:xfrm>
        </p:spPr>
        <p:txBody>
          <a:bodyPr>
            <a:noAutofit/>
          </a:bodyPr>
          <a:lstStyle/>
          <a:p>
            <a:pPr>
              <a:buClr>
                <a:srgbClr val="C00000"/>
              </a:buClr>
              <a:buFont typeface="Wingdings" panose="05000000000000000000" pitchFamily="2" charset="2"/>
              <a:buChar char="Ø"/>
            </a:pPr>
            <a:r>
              <a:rPr lang="en-US" sz="2400" dirty="0"/>
              <a:t>Preliminary pages (front matter) come before Chapter 1.</a:t>
            </a:r>
            <a:br>
              <a:rPr lang="en-US" sz="2400" dirty="0"/>
            </a:br>
            <a:endParaRPr lang="en-US" sz="2400" dirty="0"/>
          </a:p>
          <a:p>
            <a:pPr>
              <a:buClr>
                <a:srgbClr val="C00000"/>
              </a:buClr>
              <a:buFont typeface="Wingdings" panose="05000000000000000000" pitchFamily="2" charset="2"/>
              <a:buChar char="Ø"/>
            </a:pPr>
            <a:r>
              <a:rPr lang="en-US" sz="2400" dirty="0"/>
              <a:t>Formatting of chapter and section headings must follow the style guide of the discipline.</a:t>
            </a:r>
            <a:br>
              <a:rPr lang="en-US" sz="2400" dirty="0"/>
            </a:br>
            <a:r>
              <a:rPr lang="en-US" sz="2400" dirty="0"/>
              <a:t> </a:t>
            </a:r>
          </a:p>
          <a:p>
            <a:pPr>
              <a:buClr>
                <a:srgbClr val="C00000"/>
              </a:buClr>
              <a:buFont typeface="Wingdings" panose="05000000000000000000" pitchFamily="2" charset="2"/>
              <a:buChar char="Ø"/>
            </a:pPr>
            <a:r>
              <a:rPr lang="en-US" sz="2400" dirty="0"/>
              <a:t>All chapters and subsections must be listed in the Table of Contents.</a:t>
            </a:r>
          </a:p>
        </p:txBody>
      </p:sp>
    </p:spTree>
    <p:extLst>
      <p:ext uri="{BB962C8B-B14F-4D97-AF65-F5344CB8AC3E}">
        <p14:creationId xmlns:p14="http://schemas.microsoft.com/office/powerpoint/2010/main" val="21001418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562600"/>
            <a:ext cx="8183880" cy="685800"/>
          </a:xfrm>
        </p:spPr>
        <p:txBody>
          <a:bodyPr>
            <a:normAutofit fontScale="90000"/>
          </a:bodyPr>
          <a:lstStyle/>
          <a:p>
            <a:br>
              <a:rPr lang="en-US" b="1" dirty="0">
                <a:solidFill>
                  <a:srgbClr val="C00000"/>
                </a:solidFill>
              </a:rPr>
            </a:br>
            <a:br>
              <a:rPr lang="en-US" b="1" dirty="0">
                <a:solidFill>
                  <a:srgbClr val="C00000"/>
                </a:solidFill>
              </a:rPr>
            </a:br>
            <a:br>
              <a:rPr lang="en-US" b="1" dirty="0">
                <a:solidFill>
                  <a:srgbClr val="C00000"/>
                </a:solidFill>
              </a:rPr>
            </a:br>
            <a:br>
              <a:rPr lang="en-US" b="1" dirty="0">
                <a:solidFill>
                  <a:srgbClr val="C00000"/>
                </a:solidFill>
              </a:rPr>
            </a:br>
            <a:r>
              <a:rPr lang="en-US" b="1" dirty="0">
                <a:solidFill>
                  <a:srgbClr val="C00000"/>
                </a:solidFill>
              </a:rPr>
              <a:t>Preliminary Pages </a:t>
            </a:r>
            <a:br>
              <a:rPr lang="en-US" b="1" dirty="0">
                <a:solidFill>
                  <a:srgbClr val="C00000"/>
                </a:solidFill>
              </a:rPr>
            </a:br>
            <a:endParaRPr lang="en-US" dirty="0">
              <a:solidFill>
                <a:srgbClr val="C00000"/>
              </a:solidFill>
            </a:endParaRPr>
          </a:p>
        </p:txBody>
      </p:sp>
      <p:sp>
        <p:nvSpPr>
          <p:cNvPr id="3" name="Content Placeholder 2"/>
          <p:cNvSpPr>
            <a:spLocks noGrp="1"/>
          </p:cNvSpPr>
          <p:nvPr>
            <p:ph idx="1"/>
          </p:nvPr>
        </p:nvSpPr>
        <p:spPr>
          <a:xfrm>
            <a:off x="533400" y="533400"/>
            <a:ext cx="8183880" cy="4956048"/>
          </a:xfrm>
        </p:spPr>
        <p:txBody>
          <a:bodyPr>
            <a:noAutofit/>
          </a:bodyPr>
          <a:lstStyle/>
          <a:p>
            <a:pPr>
              <a:buClr>
                <a:srgbClr val="C00000"/>
              </a:buClr>
              <a:buFont typeface="Wingdings" pitchFamily="2" charset="2"/>
              <a:buChar char="Ø"/>
            </a:pPr>
            <a:r>
              <a:rPr lang="en-US" b="1" dirty="0">
                <a:solidFill>
                  <a:srgbClr val="000000"/>
                </a:solidFill>
                <a:latin typeface="+mj-lt"/>
              </a:rPr>
              <a:t>Title Page </a:t>
            </a:r>
            <a:r>
              <a:rPr lang="en-US" dirty="0">
                <a:solidFill>
                  <a:srgbClr val="000000"/>
                </a:solidFill>
                <a:latin typeface="+mj-lt"/>
              </a:rPr>
              <a:t>(i)</a:t>
            </a:r>
          </a:p>
          <a:p>
            <a:pPr lvl="1">
              <a:buClr>
                <a:srgbClr val="C00000"/>
              </a:buClr>
              <a:buFont typeface="Wingdings" pitchFamily="2" charset="2"/>
              <a:buChar char="§"/>
            </a:pPr>
            <a:r>
              <a:rPr lang="en-US" sz="1800" dirty="0">
                <a:solidFill>
                  <a:srgbClr val="000000"/>
                </a:solidFill>
                <a:latin typeface="+mj-lt"/>
              </a:rPr>
              <a:t>Page number is NOT physically on the page.</a:t>
            </a:r>
            <a:br>
              <a:rPr lang="en-US" sz="1800" dirty="0">
                <a:solidFill>
                  <a:srgbClr val="000000"/>
                </a:solidFill>
                <a:latin typeface="+mj-lt"/>
              </a:rPr>
            </a:br>
            <a:endParaRPr lang="en-US" sz="1800" dirty="0">
              <a:solidFill>
                <a:srgbClr val="000000"/>
              </a:solidFill>
              <a:latin typeface="+mj-lt"/>
            </a:endParaRPr>
          </a:p>
          <a:p>
            <a:pPr>
              <a:buClr>
                <a:srgbClr val="C00000"/>
              </a:buClr>
              <a:buFont typeface="Wingdings" pitchFamily="2" charset="2"/>
              <a:buChar char="Ø"/>
            </a:pPr>
            <a:r>
              <a:rPr lang="en-US" b="1" dirty="0">
                <a:solidFill>
                  <a:srgbClr val="000000"/>
                </a:solidFill>
                <a:latin typeface="+mj-lt"/>
              </a:rPr>
              <a:t>Abstract</a:t>
            </a:r>
            <a:r>
              <a:rPr lang="en-US" dirty="0">
                <a:solidFill>
                  <a:srgbClr val="000000"/>
                </a:solidFill>
                <a:latin typeface="+mj-lt"/>
              </a:rPr>
              <a:t> (iii)</a:t>
            </a:r>
          </a:p>
          <a:p>
            <a:pPr lvl="1">
              <a:buClr>
                <a:srgbClr val="C00000"/>
              </a:buClr>
              <a:buFont typeface="Wingdings" pitchFamily="2" charset="2"/>
              <a:buChar char="§"/>
            </a:pPr>
            <a:r>
              <a:rPr lang="en-US" sz="1800" dirty="0">
                <a:solidFill>
                  <a:srgbClr val="000000"/>
                </a:solidFill>
                <a:latin typeface="+mj-lt"/>
              </a:rPr>
              <a:t>First page to have a physical page number</a:t>
            </a:r>
            <a:br>
              <a:rPr lang="en-US" sz="1800" dirty="0">
                <a:solidFill>
                  <a:srgbClr val="000000"/>
                </a:solidFill>
                <a:latin typeface="+mj-lt"/>
              </a:rPr>
            </a:br>
            <a:endParaRPr lang="en-US" sz="1800" dirty="0">
              <a:solidFill>
                <a:srgbClr val="000000"/>
              </a:solidFill>
              <a:latin typeface="+mj-lt"/>
            </a:endParaRPr>
          </a:p>
          <a:p>
            <a:pPr>
              <a:buClr>
                <a:srgbClr val="C00000"/>
              </a:buClr>
              <a:buFont typeface="Wingdings" pitchFamily="2" charset="2"/>
              <a:buChar char="Ø"/>
            </a:pPr>
            <a:r>
              <a:rPr lang="en-US" b="1" dirty="0">
                <a:solidFill>
                  <a:srgbClr val="000000"/>
                </a:solidFill>
                <a:latin typeface="+mj-lt"/>
              </a:rPr>
              <a:t>Table of Contents </a:t>
            </a:r>
            <a:r>
              <a:rPr lang="en-US" dirty="0">
                <a:solidFill>
                  <a:srgbClr val="000000"/>
                </a:solidFill>
                <a:latin typeface="+mj-lt"/>
              </a:rPr>
              <a:t>(v)</a:t>
            </a:r>
            <a:br>
              <a:rPr lang="en-US" dirty="0">
                <a:solidFill>
                  <a:srgbClr val="000000"/>
                </a:solidFill>
                <a:latin typeface="+mj-lt"/>
              </a:rPr>
            </a:br>
            <a:endParaRPr lang="en-US" dirty="0">
              <a:solidFill>
                <a:srgbClr val="000000"/>
              </a:solidFill>
              <a:latin typeface="+mj-lt"/>
            </a:endParaRPr>
          </a:p>
          <a:p>
            <a:pPr>
              <a:buClr>
                <a:srgbClr val="C00000"/>
              </a:buClr>
              <a:buFont typeface="Wingdings" pitchFamily="2" charset="2"/>
              <a:buChar char="Ø"/>
            </a:pPr>
            <a:r>
              <a:rPr lang="en-US" b="1" dirty="0">
                <a:solidFill>
                  <a:srgbClr val="000000"/>
                </a:solidFill>
                <a:latin typeface="+mj-lt"/>
              </a:rPr>
              <a:t>List of Figures</a:t>
            </a:r>
            <a:br>
              <a:rPr lang="en-US" b="1" dirty="0">
                <a:solidFill>
                  <a:srgbClr val="000000"/>
                </a:solidFill>
                <a:latin typeface="+mj-lt"/>
              </a:rPr>
            </a:br>
            <a:endParaRPr lang="en-US" b="1" dirty="0">
              <a:solidFill>
                <a:srgbClr val="000000"/>
              </a:solidFill>
              <a:latin typeface="+mj-lt"/>
            </a:endParaRPr>
          </a:p>
          <a:p>
            <a:pPr>
              <a:buClr>
                <a:srgbClr val="C00000"/>
              </a:buClr>
              <a:buFont typeface="Wingdings" pitchFamily="2" charset="2"/>
              <a:buChar char="Ø"/>
            </a:pPr>
            <a:r>
              <a:rPr lang="en-US" b="1" dirty="0">
                <a:solidFill>
                  <a:srgbClr val="000000"/>
                </a:solidFill>
                <a:latin typeface="+mj-lt"/>
              </a:rPr>
              <a:t>List of Tables</a:t>
            </a:r>
            <a:br>
              <a:rPr lang="en-US" dirty="0">
                <a:solidFill>
                  <a:srgbClr val="000000"/>
                </a:solidFill>
                <a:latin typeface="+mj-lt"/>
              </a:rPr>
            </a:br>
            <a:endParaRPr lang="en-US" dirty="0">
              <a:solidFill>
                <a:srgbClr val="000000"/>
              </a:solidFill>
              <a:latin typeface="+mj-lt"/>
            </a:endParaRPr>
          </a:p>
          <a:p>
            <a:pPr>
              <a:buClr>
                <a:srgbClr val="C00000"/>
              </a:buClr>
              <a:buFont typeface="Wingdings" pitchFamily="2" charset="2"/>
              <a:buChar char="Ø"/>
            </a:pPr>
            <a:r>
              <a:rPr lang="en-US" b="1" dirty="0">
                <a:solidFill>
                  <a:srgbClr val="000000"/>
                </a:solidFill>
                <a:latin typeface="+mj-lt"/>
              </a:rPr>
              <a:t>List of Appendices </a:t>
            </a:r>
            <a:br>
              <a:rPr lang="en-US" b="1" dirty="0">
                <a:solidFill>
                  <a:srgbClr val="000000"/>
                </a:solidFill>
                <a:latin typeface="+mj-lt"/>
              </a:rPr>
            </a:br>
            <a:endParaRPr lang="en-US" b="1" dirty="0">
              <a:solidFill>
                <a:srgbClr val="000000"/>
              </a:solidFill>
              <a:latin typeface="+mj-lt"/>
            </a:endParaRPr>
          </a:p>
          <a:p>
            <a:pPr>
              <a:buClr>
                <a:srgbClr val="C00000"/>
              </a:buClr>
              <a:buFont typeface="Wingdings" pitchFamily="2" charset="2"/>
              <a:buChar char="Ø"/>
            </a:pPr>
            <a:r>
              <a:rPr lang="en-US" b="1" dirty="0">
                <a:solidFill>
                  <a:srgbClr val="000000"/>
                </a:solidFill>
                <a:latin typeface="+mj-lt"/>
              </a:rPr>
              <a:t>Acknowledgments/Preface/Dedication</a:t>
            </a:r>
          </a:p>
          <a:p>
            <a:pPr marL="0" indent="0">
              <a:buClr>
                <a:srgbClr val="C00000"/>
              </a:buClr>
              <a:buNone/>
            </a:pPr>
            <a:br>
              <a:rPr lang="en-US" sz="1400" b="1" dirty="0">
                <a:solidFill>
                  <a:srgbClr val="000000"/>
                </a:solidFill>
                <a:latin typeface="+mj-lt"/>
              </a:rPr>
            </a:br>
            <a:br>
              <a:rPr lang="en-US" sz="1400" b="1" dirty="0">
                <a:solidFill>
                  <a:srgbClr val="000000"/>
                </a:solidFill>
                <a:latin typeface="+mj-lt"/>
              </a:rPr>
            </a:br>
            <a:br>
              <a:rPr lang="en-US" sz="1400" b="1" dirty="0">
                <a:solidFill>
                  <a:srgbClr val="000000"/>
                </a:solidFill>
                <a:latin typeface="+mj-lt"/>
              </a:rPr>
            </a:br>
            <a:br>
              <a:rPr lang="en-US" sz="1400" b="1" dirty="0">
                <a:solidFill>
                  <a:srgbClr val="000000"/>
                </a:solidFill>
                <a:latin typeface="+mj-lt"/>
              </a:rPr>
            </a:br>
            <a:endParaRPr lang="en-US" sz="1400" b="1" dirty="0">
              <a:solidFill>
                <a:srgbClr val="000000"/>
              </a:solidFill>
              <a:latin typeface="+mj-lt"/>
            </a:endParaRPr>
          </a:p>
        </p:txBody>
      </p:sp>
    </p:spTree>
    <p:extLst>
      <p:ext uri="{BB962C8B-B14F-4D97-AF65-F5344CB8AC3E}">
        <p14:creationId xmlns:p14="http://schemas.microsoft.com/office/powerpoint/2010/main" val="31770044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92D050"/>
                </a:solidFill>
              </a:rPr>
              <a:t>Title Page</a:t>
            </a:r>
          </a:p>
        </p:txBody>
      </p:sp>
      <p:sp>
        <p:nvSpPr>
          <p:cNvPr id="6" name="Rectangle 3"/>
          <p:cNvSpPr>
            <a:spLocks noGrp="1" noChangeArrowheads="1"/>
          </p:cNvSpPr>
          <p:nvPr>
            <p:ph sz="half" idx="4294967295"/>
          </p:nvPr>
        </p:nvSpPr>
        <p:spPr>
          <a:xfrm>
            <a:off x="3352800" y="530225"/>
            <a:ext cx="5791200" cy="5413375"/>
          </a:xfrm>
        </p:spPr>
        <p:txBody>
          <a:bodyPr>
            <a:noAutofit/>
          </a:bodyPr>
          <a:lstStyle/>
          <a:p>
            <a:pPr eaLnBrk="1" hangingPunct="1">
              <a:lnSpc>
                <a:spcPct val="90000"/>
              </a:lnSpc>
              <a:buClr>
                <a:srgbClr val="C00000"/>
              </a:buClr>
              <a:buFont typeface="Wingdings" pitchFamily="2" charset="2"/>
              <a:buChar char="Ø"/>
            </a:pPr>
            <a:r>
              <a:rPr lang="en-US" dirty="0">
                <a:solidFill>
                  <a:srgbClr val="000000"/>
                </a:solidFill>
                <a:latin typeface="+mj-lt"/>
                <a:ea typeface="ＭＳ Ｐゴシック" pitchFamily="1" charset="-128"/>
              </a:rPr>
              <a:t>Title should be in </a:t>
            </a:r>
            <a:r>
              <a:rPr lang="en-US" b="1" dirty="0">
                <a:latin typeface="+mj-lt"/>
                <a:ea typeface="ＭＳ Ｐゴシック" pitchFamily="1" charset="-128"/>
              </a:rPr>
              <a:t>CAPS</a:t>
            </a:r>
            <a:r>
              <a:rPr lang="en-US" dirty="0">
                <a:solidFill>
                  <a:srgbClr val="FFC000"/>
                </a:solidFill>
                <a:latin typeface="+mj-lt"/>
                <a:ea typeface="ＭＳ Ｐゴシック" pitchFamily="1" charset="-128"/>
              </a:rPr>
              <a:t> </a:t>
            </a:r>
            <a:r>
              <a:rPr lang="en-US" dirty="0">
                <a:solidFill>
                  <a:srgbClr val="000000"/>
                </a:solidFill>
                <a:latin typeface="+mj-lt"/>
                <a:ea typeface="ＭＳ Ｐゴシック" pitchFamily="1" charset="-128"/>
              </a:rPr>
              <a:t>and double spaced if more than one line.</a:t>
            </a:r>
            <a:br>
              <a:rPr lang="en-US" dirty="0">
                <a:solidFill>
                  <a:srgbClr val="000000"/>
                </a:solidFill>
                <a:latin typeface="+mj-lt"/>
                <a:ea typeface="ＭＳ Ｐゴシック" pitchFamily="1" charset="-128"/>
              </a:rPr>
            </a:br>
            <a:endParaRPr lang="en-US" dirty="0">
              <a:solidFill>
                <a:srgbClr val="000000"/>
              </a:solidFill>
              <a:latin typeface="+mj-lt"/>
              <a:ea typeface="ＭＳ Ｐゴシック" pitchFamily="1" charset="-128"/>
            </a:endParaRPr>
          </a:p>
          <a:p>
            <a:pPr eaLnBrk="1" hangingPunct="1">
              <a:lnSpc>
                <a:spcPct val="90000"/>
              </a:lnSpc>
              <a:buClr>
                <a:srgbClr val="C00000"/>
              </a:buClr>
              <a:buFont typeface="Wingdings" pitchFamily="2" charset="2"/>
              <a:buChar char="Ø"/>
            </a:pPr>
            <a:r>
              <a:rPr lang="en-US" dirty="0">
                <a:solidFill>
                  <a:srgbClr val="000000"/>
                </a:solidFill>
                <a:latin typeface="+mj-lt"/>
                <a:ea typeface="ＭＳ Ｐゴシック" pitchFamily="1" charset="-128"/>
              </a:rPr>
              <a:t>Degree being received must be written out, not abbreviated.</a:t>
            </a:r>
            <a:br>
              <a:rPr lang="en-US" dirty="0">
                <a:solidFill>
                  <a:srgbClr val="000000"/>
                </a:solidFill>
                <a:latin typeface="+mj-lt"/>
                <a:ea typeface="ＭＳ Ｐゴシック" pitchFamily="1" charset="-128"/>
              </a:rPr>
            </a:br>
            <a:endParaRPr lang="en-US" dirty="0">
              <a:solidFill>
                <a:srgbClr val="000000"/>
              </a:solidFill>
              <a:latin typeface="+mj-lt"/>
              <a:ea typeface="ＭＳ Ｐゴシック" pitchFamily="1" charset="-128"/>
            </a:endParaRPr>
          </a:p>
          <a:p>
            <a:pPr eaLnBrk="1" hangingPunct="1">
              <a:lnSpc>
                <a:spcPct val="90000"/>
              </a:lnSpc>
              <a:spcAft>
                <a:spcPts val="600"/>
              </a:spcAft>
              <a:buClr>
                <a:srgbClr val="C00000"/>
              </a:buClr>
              <a:buFont typeface="Wingdings" pitchFamily="2" charset="2"/>
              <a:buChar char="Ø"/>
            </a:pPr>
            <a:r>
              <a:rPr lang="en-US" dirty="0">
                <a:solidFill>
                  <a:srgbClr val="000000"/>
                </a:solidFill>
                <a:latin typeface="+mj-lt"/>
                <a:ea typeface="ＭＳ Ｐゴシック" pitchFamily="1" charset="-128"/>
              </a:rPr>
              <a:t>Name should agree with name being written on the diploma.</a:t>
            </a:r>
          </a:p>
          <a:p>
            <a:pPr eaLnBrk="1" hangingPunct="1">
              <a:lnSpc>
                <a:spcPct val="90000"/>
              </a:lnSpc>
              <a:buClr>
                <a:srgbClr val="C00000"/>
              </a:buClr>
              <a:buFont typeface="Wingdings" pitchFamily="2" charset="2"/>
              <a:buChar char="Ø"/>
            </a:pPr>
            <a:r>
              <a:rPr lang="en-US" dirty="0">
                <a:solidFill>
                  <a:srgbClr val="000000"/>
                </a:solidFill>
                <a:latin typeface="+mj-lt"/>
                <a:ea typeface="ＭＳ Ｐゴシック" pitchFamily="1" charset="-128"/>
              </a:rPr>
              <a:t>Last prior degree should be listed; usually, the last highest degree awarded.</a:t>
            </a:r>
            <a:br>
              <a:rPr lang="en-US" dirty="0">
                <a:solidFill>
                  <a:srgbClr val="000000"/>
                </a:solidFill>
                <a:latin typeface="+mj-lt"/>
                <a:ea typeface="ＭＳ Ｐゴシック" pitchFamily="1" charset="-128"/>
              </a:rPr>
            </a:br>
            <a:endParaRPr lang="en-US" dirty="0">
              <a:solidFill>
                <a:srgbClr val="000000"/>
              </a:solidFill>
              <a:latin typeface="+mj-lt"/>
              <a:ea typeface="ＭＳ Ｐゴシック" pitchFamily="1" charset="-128"/>
            </a:endParaRPr>
          </a:p>
          <a:p>
            <a:pPr eaLnBrk="1" hangingPunct="1">
              <a:lnSpc>
                <a:spcPct val="90000"/>
              </a:lnSpc>
              <a:buClr>
                <a:srgbClr val="C00000"/>
              </a:buClr>
              <a:buFont typeface="Wingdings" pitchFamily="2" charset="2"/>
              <a:buChar char="Ø"/>
            </a:pPr>
            <a:r>
              <a:rPr lang="en-US" dirty="0">
                <a:solidFill>
                  <a:srgbClr val="000000"/>
                </a:solidFill>
                <a:latin typeface="+mj-lt"/>
                <a:ea typeface="ＭＳ Ｐゴシック" pitchFamily="1" charset="-128"/>
              </a:rPr>
              <a:t>Location will always be </a:t>
            </a:r>
            <a:r>
              <a:rPr lang="en-US" b="1" dirty="0">
                <a:latin typeface="+mj-lt"/>
                <a:ea typeface="ＭＳ Ｐゴシック" pitchFamily="1" charset="-128"/>
              </a:rPr>
              <a:t>Anchorage, Alaska</a:t>
            </a:r>
            <a:r>
              <a:rPr lang="en-US" dirty="0">
                <a:latin typeface="+mj-lt"/>
                <a:ea typeface="ＭＳ Ｐゴシック" pitchFamily="1" charset="-128"/>
              </a:rPr>
              <a:t>.</a:t>
            </a:r>
            <a:br>
              <a:rPr lang="en-US" dirty="0">
                <a:solidFill>
                  <a:srgbClr val="000000"/>
                </a:solidFill>
                <a:latin typeface="+mj-lt"/>
                <a:ea typeface="ＭＳ Ｐゴシック" pitchFamily="1" charset="-128"/>
              </a:rPr>
            </a:br>
            <a:endParaRPr lang="en-US" dirty="0">
              <a:solidFill>
                <a:srgbClr val="000000"/>
              </a:solidFill>
              <a:latin typeface="+mj-lt"/>
              <a:ea typeface="ＭＳ Ｐゴシック" pitchFamily="1" charset="-128"/>
            </a:endParaRPr>
          </a:p>
          <a:p>
            <a:pPr eaLnBrk="1" hangingPunct="1">
              <a:lnSpc>
                <a:spcPct val="90000"/>
              </a:lnSpc>
              <a:buClr>
                <a:srgbClr val="C00000"/>
              </a:buClr>
              <a:buFont typeface="Wingdings" pitchFamily="2" charset="2"/>
              <a:buChar char="Ø"/>
            </a:pPr>
            <a:r>
              <a:rPr lang="en-US" dirty="0">
                <a:solidFill>
                  <a:srgbClr val="000000"/>
                </a:solidFill>
                <a:latin typeface="+mj-lt"/>
                <a:ea typeface="ＭＳ Ｐゴシック" pitchFamily="1" charset="-128"/>
              </a:rPr>
              <a:t>Date will </a:t>
            </a:r>
            <a:r>
              <a:rPr lang="en-US" dirty="0">
                <a:latin typeface="+mj-lt"/>
                <a:ea typeface="ＭＳ Ｐゴシック" pitchFamily="1" charset="-128"/>
              </a:rPr>
              <a:t>always be either </a:t>
            </a:r>
            <a:r>
              <a:rPr lang="en-US" b="1" dirty="0">
                <a:latin typeface="+mj-lt"/>
                <a:ea typeface="ＭＳ Ｐゴシック" pitchFamily="1" charset="-128"/>
              </a:rPr>
              <a:t>May, August, or December. </a:t>
            </a:r>
            <a:r>
              <a:rPr lang="en-US" dirty="0">
                <a:latin typeface="+mj-lt"/>
                <a:ea typeface="ＭＳ Ｐゴシック" pitchFamily="1" charset="-128"/>
              </a:rPr>
              <a:t>There is no comma between the month and the year.</a:t>
            </a:r>
            <a:br>
              <a:rPr lang="en-US" dirty="0">
                <a:latin typeface="+mj-lt"/>
                <a:ea typeface="ＭＳ Ｐゴシック" pitchFamily="1" charset="-128"/>
              </a:rPr>
            </a:br>
            <a:endParaRPr lang="en-US" dirty="0">
              <a:latin typeface="+mj-lt"/>
              <a:ea typeface="ＭＳ Ｐゴシック" pitchFamily="1" charset="-128"/>
            </a:endParaRPr>
          </a:p>
          <a:p>
            <a:pPr eaLnBrk="1" hangingPunct="1">
              <a:lnSpc>
                <a:spcPct val="90000"/>
              </a:lnSpc>
              <a:buClr>
                <a:srgbClr val="C00000"/>
              </a:buClr>
              <a:buFont typeface="Wingdings" pitchFamily="2" charset="2"/>
              <a:buChar char="Ø"/>
            </a:pPr>
            <a:r>
              <a:rPr lang="en-US" dirty="0">
                <a:solidFill>
                  <a:srgbClr val="000000"/>
                </a:solidFill>
                <a:latin typeface="+mj-lt"/>
                <a:ea typeface="ＭＳ Ｐゴシック" pitchFamily="1" charset="-128"/>
              </a:rPr>
              <a:t>The words “of”, “in” and “for” are not capitalized. </a:t>
            </a:r>
          </a:p>
          <a:p>
            <a:pPr eaLnBrk="1" hangingPunct="1">
              <a:lnSpc>
                <a:spcPct val="90000"/>
              </a:lnSpc>
            </a:pPr>
            <a:endParaRPr lang="en-US" sz="1400" dirty="0">
              <a:ea typeface="ＭＳ Ｐゴシック" pitchFamily="1" charset="-128"/>
            </a:endParaRPr>
          </a:p>
        </p:txBody>
      </p:sp>
    </p:spTree>
    <p:extLst>
      <p:ext uri="{BB962C8B-B14F-4D97-AF65-F5344CB8AC3E}">
        <p14:creationId xmlns:p14="http://schemas.microsoft.com/office/powerpoint/2010/main" val="3251377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334000"/>
            <a:ext cx="8183880" cy="1219200"/>
          </a:xfrm>
        </p:spPr>
        <p:txBody>
          <a:bodyPr>
            <a:noAutofit/>
          </a:bodyPr>
          <a:lstStyle/>
          <a:p>
            <a:r>
              <a:rPr lang="en-US" b="1" dirty="0">
                <a:solidFill>
                  <a:srgbClr val="92D050"/>
                </a:solidFill>
              </a:rPr>
              <a:t>Common Formatting Mistakes</a:t>
            </a:r>
            <a:br>
              <a:rPr lang="en-US" b="1" dirty="0">
                <a:solidFill>
                  <a:srgbClr val="92D050"/>
                </a:solidFill>
              </a:rPr>
            </a:br>
            <a:r>
              <a:rPr lang="en-US" b="1" dirty="0">
                <a:solidFill>
                  <a:srgbClr val="92D050"/>
                </a:solidFill>
              </a:rPr>
              <a:t>on the Title Page</a:t>
            </a:r>
          </a:p>
        </p:txBody>
      </p:sp>
      <p:sp>
        <p:nvSpPr>
          <p:cNvPr id="3" name="Content Placeholder 2"/>
          <p:cNvSpPr>
            <a:spLocks noGrp="1"/>
          </p:cNvSpPr>
          <p:nvPr>
            <p:ph idx="1"/>
          </p:nvPr>
        </p:nvSpPr>
        <p:spPr>
          <a:xfrm>
            <a:off x="502920" y="530352"/>
            <a:ext cx="8183880" cy="4270248"/>
          </a:xfrm>
        </p:spPr>
        <p:txBody>
          <a:bodyPr>
            <a:noAutofit/>
          </a:bodyPr>
          <a:lstStyle/>
          <a:p>
            <a:pPr>
              <a:buClr>
                <a:srgbClr val="C00000"/>
              </a:buClr>
              <a:buFont typeface="Wingdings" pitchFamily="2" charset="2"/>
              <a:buChar char="Ø"/>
            </a:pPr>
            <a:r>
              <a:rPr lang="en-US" sz="1600" dirty="0">
                <a:solidFill>
                  <a:srgbClr val="000000"/>
                </a:solidFill>
              </a:rPr>
              <a:t>Having a page number on the Title Page. </a:t>
            </a:r>
            <a:r>
              <a:rPr lang="en-US" sz="1600" b="1" dirty="0"/>
              <a:t>This is incorrect</a:t>
            </a:r>
            <a:r>
              <a:rPr lang="en-US" sz="1600" i="1" dirty="0">
                <a:solidFill>
                  <a:srgbClr val="000000"/>
                </a:solidFill>
              </a:rPr>
              <a:t>. </a:t>
            </a:r>
            <a:r>
              <a:rPr lang="en-US" sz="1600" dirty="0">
                <a:solidFill>
                  <a:srgbClr val="000000"/>
                </a:solidFill>
              </a:rPr>
              <a:t>There is no number physically printed on the Title Page (although the page number is included in lowercase Roman numeral counting and listed with a page number in the Table of Contents.</a:t>
            </a:r>
            <a:br>
              <a:rPr lang="en-US" sz="1600" dirty="0">
                <a:solidFill>
                  <a:srgbClr val="000000"/>
                </a:solidFill>
              </a:rPr>
            </a:br>
            <a:endParaRPr lang="en-US" sz="1600" dirty="0">
              <a:solidFill>
                <a:srgbClr val="000000"/>
              </a:solidFill>
            </a:endParaRPr>
          </a:p>
          <a:p>
            <a:pPr>
              <a:buClr>
                <a:srgbClr val="C00000"/>
              </a:buClr>
              <a:buFont typeface="Wingdings" pitchFamily="2" charset="2"/>
              <a:buChar char="Ø"/>
            </a:pPr>
            <a:r>
              <a:rPr lang="en-US" sz="1600" dirty="0">
                <a:solidFill>
                  <a:srgbClr val="000000"/>
                </a:solidFill>
              </a:rPr>
              <a:t>Text should be centered </a:t>
            </a:r>
            <a:r>
              <a:rPr lang="en-US" sz="1600" i="1" dirty="0">
                <a:solidFill>
                  <a:srgbClr val="000000"/>
                </a:solidFill>
              </a:rPr>
              <a:t>within the page margins</a:t>
            </a:r>
            <a:br>
              <a:rPr lang="en-US" sz="1600" dirty="0">
                <a:solidFill>
                  <a:srgbClr val="000000"/>
                </a:solidFill>
              </a:rPr>
            </a:br>
            <a:endParaRPr lang="en-US" sz="1600" dirty="0">
              <a:solidFill>
                <a:srgbClr val="000000"/>
              </a:solidFill>
            </a:endParaRPr>
          </a:p>
          <a:p>
            <a:pPr>
              <a:buClr>
                <a:srgbClr val="C00000"/>
              </a:buClr>
              <a:buFont typeface="Wingdings" pitchFamily="2" charset="2"/>
              <a:buChar char="Ø"/>
            </a:pPr>
            <a:r>
              <a:rPr lang="en-US" sz="1600" dirty="0">
                <a:solidFill>
                  <a:srgbClr val="000000"/>
                </a:solidFill>
              </a:rPr>
              <a:t>Use the correct title. Do NOT use abbreviations or acronyms except in very few cases where they would be universally understood.</a:t>
            </a:r>
            <a:br>
              <a:rPr lang="en-US" sz="1600" dirty="0">
                <a:solidFill>
                  <a:srgbClr val="000000"/>
                </a:solidFill>
              </a:rPr>
            </a:br>
            <a:endParaRPr lang="en-US" sz="1600" dirty="0">
              <a:solidFill>
                <a:srgbClr val="000000"/>
              </a:solidFill>
            </a:endParaRPr>
          </a:p>
          <a:p>
            <a:pPr>
              <a:buClr>
                <a:srgbClr val="C00000"/>
              </a:buClr>
              <a:buFont typeface="Wingdings" pitchFamily="2" charset="2"/>
              <a:buChar char="Ø"/>
            </a:pPr>
            <a:r>
              <a:rPr lang="en-US" sz="1600" dirty="0">
                <a:solidFill>
                  <a:srgbClr val="000000"/>
                </a:solidFill>
              </a:rPr>
              <a:t>Use  the correct degree title, do not abbreviate: Master of Fine Arts, Master of Science, Doctor of Philosophy, etc.</a:t>
            </a:r>
            <a:br>
              <a:rPr lang="en-US" sz="1600" dirty="0">
                <a:solidFill>
                  <a:srgbClr val="000000"/>
                </a:solidFill>
              </a:rPr>
            </a:br>
            <a:endParaRPr lang="en-US" sz="1600" dirty="0">
              <a:solidFill>
                <a:srgbClr val="000000"/>
              </a:solidFill>
            </a:endParaRPr>
          </a:p>
          <a:p>
            <a:pPr>
              <a:buClr>
                <a:srgbClr val="C00000"/>
              </a:buClr>
              <a:buFont typeface="Wingdings" pitchFamily="2" charset="2"/>
              <a:buChar char="Ø"/>
            </a:pPr>
            <a:r>
              <a:rPr lang="en-US" sz="1600" dirty="0">
                <a:solidFill>
                  <a:srgbClr val="000000"/>
                </a:solidFill>
              </a:rPr>
              <a:t>Use the correct month/year of graduation (May 2023). </a:t>
            </a:r>
            <a:br>
              <a:rPr lang="en-US" sz="1600" dirty="0">
                <a:solidFill>
                  <a:srgbClr val="000000"/>
                </a:solidFill>
              </a:rPr>
            </a:br>
            <a:r>
              <a:rPr lang="en-US" sz="1600" i="1" dirty="0"/>
              <a:t>Note:</a:t>
            </a:r>
            <a:r>
              <a:rPr lang="en-US" sz="1600" i="1" dirty="0">
                <a:solidFill>
                  <a:srgbClr val="FFC000"/>
                </a:solidFill>
              </a:rPr>
              <a:t> </a:t>
            </a:r>
            <a:r>
              <a:rPr lang="en-US" sz="1600" i="1" dirty="0">
                <a:solidFill>
                  <a:srgbClr val="000000"/>
                </a:solidFill>
              </a:rPr>
              <a:t>there is no comma between the month and year. </a:t>
            </a:r>
            <a:br>
              <a:rPr lang="en-US" sz="1600" i="1" dirty="0">
                <a:solidFill>
                  <a:srgbClr val="000000"/>
                </a:solidFill>
              </a:rPr>
            </a:br>
            <a:endParaRPr lang="en-US" sz="1600" i="1" dirty="0">
              <a:solidFill>
                <a:srgbClr val="000000"/>
              </a:solidFill>
            </a:endParaRPr>
          </a:p>
          <a:p>
            <a:pPr>
              <a:buClr>
                <a:srgbClr val="C00000"/>
              </a:buClr>
              <a:buFont typeface="Wingdings" pitchFamily="2" charset="2"/>
              <a:buChar char="Ø"/>
            </a:pPr>
            <a:r>
              <a:rPr lang="en-US" sz="1600" dirty="0">
                <a:solidFill>
                  <a:srgbClr val="000000"/>
                </a:solidFill>
              </a:rPr>
              <a:t>Text should be evenly spaced or “balanced” on the page.</a:t>
            </a:r>
          </a:p>
        </p:txBody>
      </p:sp>
    </p:spTree>
    <p:extLst>
      <p:ext uri="{BB962C8B-B14F-4D97-AF65-F5344CB8AC3E}">
        <p14:creationId xmlns:p14="http://schemas.microsoft.com/office/powerpoint/2010/main" val="2462594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060" y="5334000"/>
            <a:ext cx="8183880" cy="1066800"/>
          </a:xfrm>
        </p:spPr>
        <p:txBody>
          <a:bodyPr>
            <a:noAutofit/>
          </a:bodyPr>
          <a:lstStyle/>
          <a:p>
            <a:pPr algn="r"/>
            <a:r>
              <a:rPr lang="en-US" b="1" dirty="0">
                <a:solidFill>
                  <a:srgbClr val="000000"/>
                </a:solidFill>
              </a:rPr>
              <a:t>Abstract Page</a:t>
            </a:r>
            <a:br>
              <a:rPr lang="en-US" dirty="0">
                <a:solidFill>
                  <a:srgbClr val="C00000"/>
                </a:solidFill>
              </a:rPr>
            </a:br>
            <a:endParaRPr lang="en-US" dirty="0">
              <a:solidFill>
                <a:srgbClr val="C00000"/>
              </a:solidFill>
            </a:endParaRPr>
          </a:p>
        </p:txBody>
      </p:sp>
      <p:sp>
        <p:nvSpPr>
          <p:cNvPr id="3" name="Content Placeholder 2"/>
          <p:cNvSpPr>
            <a:spLocks noGrp="1"/>
          </p:cNvSpPr>
          <p:nvPr>
            <p:ph idx="1"/>
          </p:nvPr>
        </p:nvSpPr>
        <p:spPr>
          <a:xfrm>
            <a:off x="762000" y="609600"/>
            <a:ext cx="6347714" cy="4876799"/>
          </a:xfrm>
        </p:spPr>
        <p:txBody>
          <a:bodyPr>
            <a:noAutofit/>
          </a:bodyPr>
          <a:lstStyle/>
          <a:p>
            <a:pPr>
              <a:buClr>
                <a:srgbClr val="C00000"/>
              </a:buClr>
              <a:buFont typeface="Wingdings" pitchFamily="2" charset="2"/>
              <a:buChar char="Ø"/>
            </a:pPr>
            <a:r>
              <a:rPr lang="en-US" sz="1400" dirty="0">
                <a:solidFill>
                  <a:srgbClr val="000000"/>
                </a:solidFill>
                <a:latin typeface="+mj-lt"/>
              </a:rPr>
              <a:t>The Title and Abstract pages are the </a:t>
            </a:r>
            <a:r>
              <a:rPr lang="en-US" sz="1400" b="1" dirty="0">
                <a:solidFill>
                  <a:srgbClr val="000000"/>
                </a:solidFill>
                <a:latin typeface="+mj-lt"/>
              </a:rPr>
              <a:t>most read portion </a:t>
            </a:r>
            <a:r>
              <a:rPr lang="en-US" sz="1400" dirty="0">
                <a:solidFill>
                  <a:srgbClr val="000000"/>
                </a:solidFill>
                <a:latin typeface="+mj-lt"/>
              </a:rPr>
              <a:t>of your thesis (NIH/National Library of Medicine, 2019).</a:t>
            </a:r>
            <a:br>
              <a:rPr lang="en-US" sz="1400" dirty="0">
                <a:solidFill>
                  <a:srgbClr val="000000"/>
                </a:solidFill>
                <a:latin typeface="+mj-lt"/>
              </a:rPr>
            </a:br>
            <a:endParaRPr lang="en-US" sz="1400" dirty="0">
              <a:solidFill>
                <a:srgbClr val="000000"/>
              </a:solidFill>
              <a:latin typeface="+mj-lt"/>
            </a:endParaRPr>
          </a:p>
          <a:p>
            <a:pPr>
              <a:buClr>
                <a:srgbClr val="C00000"/>
              </a:buClr>
              <a:buFont typeface="Wingdings" pitchFamily="2" charset="2"/>
              <a:buChar char="Ø"/>
            </a:pPr>
            <a:r>
              <a:rPr lang="en-US" sz="1400" dirty="0">
                <a:solidFill>
                  <a:srgbClr val="000000"/>
                </a:solidFill>
                <a:latin typeface="+mj-lt"/>
              </a:rPr>
              <a:t>Abstract guidelines include:</a:t>
            </a:r>
            <a:br>
              <a:rPr lang="en-US" sz="1400" dirty="0">
                <a:solidFill>
                  <a:srgbClr val="000000"/>
                </a:solidFill>
                <a:latin typeface="+mj-lt"/>
              </a:rPr>
            </a:br>
            <a:endParaRPr lang="en-US" sz="1400" dirty="0">
              <a:solidFill>
                <a:srgbClr val="000000"/>
              </a:solidFill>
              <a:latin typeface="+mj-lt"/>
            </a:endParaRPr>
          </a:p>
          <a:p>
            <a:pPr lvl="1">
              <a:buClr>
                <a:srgbClr val="C00000"/>
              </a:buClr>
              <a:buFont typeface="Wingdings" pitchFamily="2" charset="2"/>
              <a:buChar char="§"/>
            </a:pPr>
            <a:r>
              <a:rPr lang="en-US" sz="1400" dirty="0">
                <a:solidFill>
                  <a:srgbClr val="000000"/>
                </a:solidFill>
                <a:latin typeface="+mj-lt"/>
              </a:rPr>
              <a:t>The problem addressed or objective of the study and why the work was undertaken;</a:t>
            </a:r>
            <a:br>
              <a:rPr lang="en-US" sz="1400" dirty="0">
                <a:solidFill>
                  <a:srgbClr val="000000"/>
                </a:solidFill>
                <a:latin typeface="+mj-lt"/>
              </a:rPr>
            </a:br>
            <a:endParaRPr lang="en-US" sz="1400" dirty="0">
              <a:solidFill>
                <a:srgbClr val="000000"/>
              </a:solidFill>
              <a:latin typeface="+mj-lt"/>
            </a:endParaRPr>
          </a:p>
          <a:p>
            <a:pPr lvl="1">
              <a:buClr>
                <a:srgbClr val="C00000"/>
              </a:buClr>
              <a:buFont typeface="Wingdings" pitchFamily="2" charset="2"/>
              <a:buChar char="§"/>
            </a:pPr>
            <a:r>
              <a:rPr lang="en-US" sz="1400" dirty="0">
                <a:solidFill>
                  <a:srgbClr val="000000"/>
                </a:solidFill>
                <a:latin typeface="+mj-lt"/>
              </a:rPr>
              <a:t>What was done generally, not specifically;</a:t>
            </a:r>
            <a:br>
              <a:rPr lang="en-US" sz="1400" dirty="0">
                <a:solidFill>
                  <a:srgbClr val="000000"/>
                </a:solidFill>
                <a:latin typeface="+mj-lt"/>
              </a:rPr>
            </a:br>
            <a:endParaRPr lang="en-US" sz="1400" dirty="0">
              <a:solidFill>
                <a:srgbClr val="000000"/>
              </a:solidFill>
              <a:latin typeface="+mj-lt"/>
            </a:endParaRPr>
          </a:p>
          <a:p>
            <a:pPr lvl="1">
              <a:buClr>
                <a:srgbClr val="C00000"/>
              </a:buClr>
              <a:buFont typeface="Wingdings" pitchFamily="2" charset="2"/>
              <a:buChar char="§"/>
            </a:pPr>
            <a:r>
              <a:rPr lang="en-US" sz="1400" dirty="0">
                <a:solidFill>
                  <a:srgbClr val="000000"/>
                </a:solidFill>
                <a:latin typeface="+mj-lt"/>
              </a:rPr>
              <a:t>What were the results, general trends or the most important findings; and</a:t>
            </a:r>
            <a:br>
              <a:rPr lang="en-US" sz="1400" dirty="0">
                <a:solidFill>
                  <a:srgbClr val="000000"/>
                </a:solidFill>
                <a:latin typeface="+mj-lt"/>
              </a:rPr>
            </a:br>
            <a:endParaRPr lang="en-US" sz="1400" dirty="0">
              <a:solidFill>
                <a:srgbClr val="000000"/>
              </a:solidFill>
              <a:latin typeface="+mj-lt"/>
            </a:endParaRPr>
          </a:p>
          <a:p>
            <a:pPr lvl="1">
              <a:buClr>
                <a:srgbClr val="C00000"/>
              </a:buClr>
              <a:buFont typeface="Wingdings" pitchFamily="2" charset="2"/>
              <a:buChar char="§"/>
            </a:pPr>
            <a:r>
              <a:rPr lang="en-US" sz="1400" dirty="0">
                <a:solidFill>
                  <a:srgbClr val="000000"/>
                </a:solidFill>
                <a:latin typeface="+mj-lt"/>
              </a:rPr>
              <a:t>What was concluded, if separate from the results.</a:t>
            </a:r>
            <a:br>
              <a:rPr lang="en-US" sz="1400" dirty="0">
                <a:solidFill>
                  <a:srgbClr val="000000"/>
                </a:solidFill>
                <a:latin typeface="+mj-lt"/>
              </a:rPr>
            </a:br>
            <a:endParaRPr lang="en-US" sz="1400" dirty="0">
              <a:solidFill>
                <a:srgbClr val="000000"/>
              </a:solidFill>
              <a:latin typeface="+mj-lt"/>
            </a:endParaRPr>
          </a:p>
          <a:p>
            <a:pPr lvl="1">
              <a:buClr>
                <a:srgbClr val="C00000"/>
              </a:buClr>
              <a:buFont typeface="Wingdings" pitchFamily="2" charset="2"/>
              <a:buChar char="§"/>
            </a:pPr>
            <a:r>
              <a:rPr lang="en-US" sz="1400" dirty="0">
                <a:solidFill>
                  <a:srgbClr val="000000"/>
                </a:solidFill>
                <a:latin typeface="+mj-lt"/>
              </a:rPr>
              <a:t>Abstract maximum length is determined by the discipline, e.g.:</a:t>
            </a:r>
          </a:p>
          <a:p>
            <a:pPr lvl="2">
              <a:buClr>
                <a:srgbClr val="C00000"/>
              </a:buClr>
              <a:buFont typeface="Wingdings" pitchFamily="2" charset="2"/>
              <a:buChar char="§"/>
            </a:pPr>
            <a:r>
              <a:rPr lang="en-US" dirty="0">
                <a:solidFill>
                  <a:srgbClr val="000000"/>
                </a:solidFill>
                <a:latin typeface="+mj-lt"/>
              </a:rPr>
              <a:t>APA 150 – 250 words</a:t>
            </a:r>
          </a:p>
          <a:p>
            <a:pPr lvl="2">
              <a:buClr>
                <a:srgbClr val="C00000"/>
              </a:buClr>
              <a:buFont typeface="Wingdings" pitchFamily="2" charset="2"/>
              <a:buChar char="§"/>
            </a:pPr>
            <a:r>
              <a:rPr lang="en-US" dirty="0">
                <a:solidFill>
                  <a:srgbClr val="000000"/>
                </a:solidFill>
                <a:latin typeface="+mj-lt"/>
              </a:rPr>
              <a:t>MLA 150 – 250 words</a:t>
            </a:r>
          </a:p>
          <a:p>
            <a:pPr lvl="2">
              <a:buClr>
                <a:srgbClr val="C00000"/>
              </a:buClr>
              <a:buFont typeface="Wingdings" pitchFamily="2" charset="2"/>
              <a:buChar char="§"/>
            </a:pPr>
            <a:r>
              <a:rPr lang="en-US" dirty="0">
                <a:solidFill>
                  <a:srgbClr val="000000"/>
                </a:solidFill>
                <a:latin typeface="+mj-lt"/>
              </a:rPr>
              <a:t>Harvard: 100 – 300 words</a:t>
            </a:r>
          </a:p>
          <a:p>
            <a:pPr lvl="2">
              <a:buClr>
                <a:srgbClr val="C00000"/>
              </a:buClr>
              <a:buFont typeface="Wingdings" pitchFamily="2" charset="2"/>
              <a:buChar char="§"/>
            </a:pPr>
            <a:r>
              <a:rPr lang="en-US" dirty="0">
                <a:solidFill>
                  <a:srgbClr val="000000"/>
                </a:solidFill>
                <a:latin typeface="+mj-lt"/>
              </a:rPr>
              <a:t>AMA: 175 words</a:t>
            </a:r>
            <a:br>
              <a:rPr lang="en-US" dirty="0">
                <a:solidFill>
                  <a:srgbClr val="000000"/>
                </a:solidFill>
                <a:latin typeface="+mj-lt"/>
              </a:rPr>
            </a:br>
            <a:endParaRPr lang="en-US" dirty="0">
              <a:solidFill>
                <a:srgbClr val="000000"/>
              </a:solidFill>
              <a:latin typeface="+mj-lt"/>
            </a:endParaRPr>
          </a:p>
        </p:txBody>
      </p:sp>
    </p:spTree>
    <p:extLst>
      <p:ext uri="{BB962C8B-B14F-4D97-AF65-F5344CB8AC3E}">
        <p14:creationId xmlns:p14="http://schemas.microsoft.com/office/powerpoint/2010/main" val="7287473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92D050"/>
                </a:solidFill>
              </a:rPr>
              <a:t>Common Formatting Errors </a:t>
            </a:r>
            <a:br>
              <a:rPr lang="en-US" b="1" dirty="0">
                <a:solidFill>
                  <a:srgbClr val="92D050"/>
                </a:solidFill>
              </a:rPr>
            </a:br>
            <a:r>
              <a:rPr lang="en-US" b="1" dirty="0">
                <a:solidFill>
                  <a:srgbClr val="92D050"/>
                </a:solidFill>
              </a:rPr>
              <a:t>on the Abstract Page</a:t>
            </a:r>
          </a:p>
        </p:txBody>
      </p:sp>
      <p:sp>
        <p:nvSpPr>
          <p:cNvPr id="3" name="Content Placeholder 2"/>
          <p:cNvSpPr>
            <a:spLocks noGrp="1"/>
          </p:cNvSpPr>
          <p:nvPr>
            <p:ph idx="1"/>
          </p:nvPr>
        </p:nvSpPr>
        <p:spPr>
          <a:xfrm>
            <a:off x="502920" y="2133600"/>
            <a:ext cx="8183880" cy="4038600"/>
          </a:xfrm>
        </p:spPr>
        <p:txBody>
          <a:bodyPr>
            <a:normAutofit fontScale="92500" lnSpcReduction="10000"/>
          </a:bodyPr>
          <a:lstStyle/>
          <a:p>
            <a:pPr marL="0" indent="0">
              <a:buClr>
                <a:srgbClr val="FFC000"/>
              </a:buClr>
              <a:buNone/>
            </a:pPr>
            <a:br>
              <a:rPr lang="en-US" dirty="0">
                <a:solidFill>
                  <a:srgbClr val="000000"/>
                </a:solidFill>
                <a:latin typeface="+mj-lt"/>
              </a:rPr>
            </a:br>
            <a:endParaRPr lang="en-US" dirty="0">
              <a:solidFill>
                <a:srgbClr val="000000"/>
              </a:solidFill>
              <a:latin typeface="+mj-lt"/>
            </a:endParaRPr>
          </a:p>
          <a:p>
            <a:pPr>
              <a:buClr>
                <a:srgbClr val="C00000"/>
              </a:buClr>
              <a:buFont typeface="Wingdings" pitchFamily="2" charset="2"/>
              <a:buChar char="Ø"/>
            </a:pPr>
            <a:r>
              <a:rPr lang="en-US" dirty="0">
                <a:solidFill>
                  <a:srgbClr val="000000"/>
                </a:solidFill>
                <a:latin typeface="+mj-lt"/>
              </a:rPr>
              <a:t>Pagination: This is the first page that has a printed page number </a:t>
            </a:r>
            <a:r>
              <a:rPr lang="en-US" i="1" dirty="0">
                <a:solidFill>
                  <a:srgbClr val="000000"/>
                </a:solidFill>
                <a:latin typeface="+mj-lt"/>
              </a:rPr>
              <a:t>(Roman numeral “iii”).</a:t>
            </a:r>
            <a:br>
              <a:rPr lang="en-US" i="1" dirty="0">
                <a:solidFill>
                  <a:srgbClr val="000000"/>
                </a:solidFill>
                <a:latin typeface="+mj-lt"/>
              </a:rPr>
            </a:br>
            <a:endParaRPr lang="en-US" i="1" dirty="0">
              <a:solidFill>
                <a:srgbClr val="000000"/>
              </a:solidFill>
              <a:latin typeface="+mj-lt"/>
            </a:endParaRPr>
          </a:p>
          <a:p>
            <a:pPr>
              <a:buClr>
                <a:srgbClr val="C00000"/>
              </a:buClr>
              <a:buFont typeface="Wingdings" pitchFamily="2" charset="2"/>
              <a:buChar char="Ø"/>
            </a:pPr>
            <a:r>
              <a:rPr lang="en-US" dirty="0">
                <a:solidFill>
                  <a:srgbClr val="000000"/>
                </a:solidFill>
                <a:latin typeface="+mj-lt"/>
              </a:rPr>
              <a:t>Start the Abstract heading at the top margin. </a:t>
            </a:r>
            <a:br>
              <a:rPr lang="en-US" dirty="0">
                <a:solidFill>
                  <a:srgbClr val="000000"/>
                </a:solidFill>
                <a:latin typeface="+mj-lt"/>
              </a:rPr>
            </a:br>
            <a:endParaRPr lang="en-US" dirty="0">
              <a:solidFill>
                <a:srgbClr val="000000"/>
              </a:solidFill>
              <a:latin typeface="+mj-lt"/>
            </a:endParaRPr>
          </a:p>
          <a:p>
            <a:pPr>
              <a:buClr>
                <a:srgbClr val="C00000"/>
              </a:buClr>
              <a:buFont typeface="Wingdings" pitchFamily="2" charset="2"/>
              <a:buChar char="Ø"/>
            </a:pPr>
            <a:r>
              <a:rPr lang="en-US" dirty="0">
                <a:solidFill>
                  <a:srgbClr val="000000"/>
                </a:solidFill>
                <a:latin typeface="+mj-lt"/>
              </a:rPr>
              <a:t>No keywords or citations should be used in the Abstract.</a:t>
            </a:r>
            <a:br>
              <a:rPr lang="en-US" dirty="0">
                <a:solidFill>
                  <a:srgbClr val="000000"/>
                </a:solidFill>
                <a:latin typeface="+mj-lt"/>
              </a:rPr>
            </a:br>
            <a:endParaRPr lang="en-US" dirty="0">
              <a:solidFill>
                <a:srgbClr val="000000"/>
              </a:solidFill>
              <a:latin typeface="+mj-lt"/>
            </a:endParaRPr>
          </a:p>
          <a:p>
            <a:pPr>
              <a:buClr>
                <a:srgbClr val="C00000"/>
              </a:buClr>
              <a:buFont typeface="Wingdings" pitchFamily="2" charset="2"/>
              <a:buChar char="Ø"/>
            </a:pPr>
            <a:r>
              <a:rPr lang="en-US" dirty="0">
                <a:solidFill>
                  <a:srgbClr val="000000"/>
                </a:solidFill>
                <a:latin typeface="+mj-lt"/>
              </a:rPr>
              <a:t>With electronic submission process, there is no longer a limit on the number of words for the Abstract. However, overly long abstracts will be truncated by ProQuest for theses and dissertations.</a:t>
            </a:r>
            <a:br>
              <a:rPr lang="en-US" dirty="0">
                <a:solidFill>
                  <a:srgbClr val="000000"/>
                </a:solidFill>
                <a:latin typeface="+mj-lt"/>
              </a:rPr>
            </a:br>
            <a:endParaRPr lang="en-US" dirty="0">
              <a:solidFill>
                <a:srgbClr val="000000"/>
              </a:solidFill>
              <a:latin typeface="+mj-lt"/>
            </a:endParaRPr>
          </a:p>
          <a:p>
            <a:pPr>
              <a:buClr>
                <a:srgbClr val="C00000"/>
              </a:buClr>
              <a:buFont typeface="Wingdings" pitchFamily="2" charset="2"/>
              <a:buChar char="Ø"/>
            </a:pPr>
            <a:r>
              <a:rPr lang="en-US" dirty="0">
                <a:solidFill>
                  <a:srgbClr val="000000"/>
                </a:solidFill>
                <a:latin typeface="+mj-lt"/>
              </a:rPr>
              <a:t>If you indent paragraphs, indent paragraphs in the Abstract. </a:t>
            </a:r>
          </a:p>
          <a:p>
            <a:endParaRPr lang="en-US" dirty="0"/>
          </a:p>
        </p:txBody>
      </p:sp>
    </p:spTree>
    <p:extLst>
      <p:ext uri="{BB962C8B-B14F-4D97-AF65-F5344CB8AC3E}">
        <p14:creationId xmlns:p14="http://schemas.microsoft.com/office/powerpoint/2010/main" val="31023286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6347714" cy="1320800"/>
          </a:xfrm>
        </p:spPr>
        <p:txBody>
          <a:bodyPr/>
          <a:lstStyle/>
          <a:p>
            <a:r>
              <a:rPr lang="en-US" b="1" dirty="0">
                <a:solidFill>
                  <a:srgbClr val="92D050"/>
                </a:solidFill>
              </a:rPr>
              <a:t>Table of Contents</a:t>
            </a:r>
          </a:p>
        </p:txBody>
      </p:sp>
      <p:sp>
        <p:nvSpPr>
          <p:cNvPr id="9" name="Rectangle 1030"/>
          <p:cNvSpPr>
            <a:spLocks noGrp="1" noChangeArrowheads="1"/>
          </p:cNvSpPr>
          <p:nvPr>
            <p:ph sz="half" idx="1"/>
          </p:nvPr>
        </p:nvSpPr>
        <p:spPr>
          <a:xfrm>
            <a:off x="762000" y="1752599"/>
            <a:ext cx="7924800" cy="4572001"/>
          </a:xfrm>
        </p:spPr>
        <p:txBody>
          <a:bodyPr>
            <a:normAutofit fontScale="85000" lnSpcReduction="20000"/>
          </a:bodyPr>
          <a:lstStyle/>
          <a:p>
            <a:pPr eaLnBrk="1" hangingPunct="1">
              <a:lnSpc>
                <a:spcPct val="90000"/>
              </a:lnSpc>
              <a:buClr>
                <a:srgbClr val="C00000"/>
              </a:buClr>
              <a:buFont typeface="Wingdings" pitchFamily="2" charset="2"/>
              <a:buChar char="Ø"/>
            </a:pPr>
            <a:r>
              <a:rPr lang="en-US" sz="2000" dirty="0">
                <a:solidFill>
                  <a:srgbClr val="000000"/>
                </a:solidFill>
                <a:ea typeface="ＭＳ Ｐゴシック" pitchFamily="1" charset="-128"/>
              </a:rPr>
              <a:t>Type the word “Page” above the column of page numbers.</a:t>
            </a:r>
            <a:br>
              <a:rPr lang="en-US" sz="2000" dirty="0">
                <a:solidFill>
                  <a:srgbClr val="000000"/>
                </a:solidFill>
                <a:ea typeface="ＭＳ Ｐゴシック" pitchFamily="1" charset="-128"/>
              </a:rPr>
            </a:br>
            <a:endParaRPr lang="en-US" sz="2000" dirty="0">
              <a:solidFill>
                <a:srgbClr val="000000"/>
              </a:solidFill>
              <a:ea typeface="ＭＳ Ｐゴシック" pitchFamily="1" charset="-128"/>
            </a:endParaRPr>
          </a:p>
          <a:p>
            <a:pPr eaLnBrk="1" hangingPunct="1">
              <a:lnSpc>
                <a:spcPct val="110000"/>
              </a:lnSpc>
              <a:buClr>
                <a:srgbClr val="C00000"/>
              </a:buClr>
              <a:buFont typeface="Wingdings" pitchFamily="2" charset="2"/>
              <a:buChar char="Ø"/>
            </a:pPr>
            <a:r>
              <a:rPr lang="en-US" sz="2000" dirty="0">
                <a:solidFill>
                  <a:srgbClr val="000000"/>
                </a:solidFill>
                <a:ea typeface="ＭＳ Ｐゴシック" pitchFamily="1" charset="-128"/>
              </a:rPr>
              <a:t>Use leader dots.</a:t>
            </a:r>
            <a:br>
              <a:rPr lang="en-US" sz="2000" dirty="0">
                <a:solidFill>
                  <a:srgbClr val="000000"/>
                </a:solidFill>
                <a:ea typeface="ＭＳ Ｐゴシック" pitchFamily="1" charset="-128"/>
              </a:rPr>
            </a:br>
            <a:endParaRPr lang="en-US" sz="2000" dirty="0">
              <a:solidFill>
                <a:srgbClr val="000000"/>
              </a:solidFill>
              <a:ea typeface="ＭＳ Ｐゴシック" pitchFamily="1" charset="-128"/>
            </a:endParaRPr>
          </a:p>
          <a:p>
            <a:pPr eaLnBrk="1" hangingPunct="1">
              <a:lnSpc>
                <a:spcPct val="110000"/>
              </a:lnSpc>
              <a:buClr>
                <a:srgbClr val="C00000"/>
              </a:buClr>
              <a:buFont typeface="Wingdings" pitchFamily="2" charset="2"/>
              <a:buChar char="Ø"/>
            </a:pPr>
            <a:r>
              <a:rPr lang="en-US" sz="2000" dirty="0">
                <a:solidFill>
                  <a:srgbClr val="000000"/>
                </a:solidFill>
                <a:ea typeface="ＭＳ Ｐゴシック" pitchFamily="1" charset="-128"/>
              </a:rPr>
              <a:t>Must be left &amp; right justified (entry is left justified, page numbers are right justified.</a:t>
            </a:r>
            <a:br>
              <a:rPr lang="en-US" sz="2000" dirty="0">
                <a:solidFill>
                  <a:srgbClr val="000000"/>
                </a:solidFill>
                <a:ea typeface="ＭＳ Ｐゴシック" pitchFamily="1" charset="-128"/>
              </a:rPr>
            </a:br>
            <a:endParaRPr lang="en-US" sz="2000" dirty="0">
              <a:solidFill>
                <a:srgbClr val="000000"/>
              </a:solidFill>
              <a:ea typeface="ＭＳ Ｐゴシック" pitchFamily="1" charset="-128"/>
            </a:endParaRPr>
          </a:p>
          <a:p>
            <a:pPr eaLnBrk="1" hangingPunct="1">
              <a:lnSpc>
                <a:spcPct val="90000"/>
              </a:lnSpc>
              <a:buClr>
                <a:srgbClr val="C00000"/>
              </a:buClr>
              <a:buFont typeface="Wingdings" pitchFamily="2" charset="2"/>
              <a:buChar char="Ø"/>
            </a:pPr>
            <a:r>
              <a:rPr lang="en-US" sz="2000" dirty="0">
                <a:solidFill>
                  <a:srgbClr val="000000"/>
                </a:solidFill>
                <a:ea typeface="ＭＳ Ｐゴシック" pitchFamily="1" charset="-128"/>
              </a:rPr>
              <a:t>Include all chapters and sections (at all levels).</a:t>
            </a:r>
            <a:br>
              <a:rPr lang="en-US" sz="2000" dirty="0">
                <a:solidFill>
                  <a:srgbClr val="000000"/>
                </a:solidFill>
                <a:ea typeface="ＭＳ Ｐゴシック" pitchFamily="1" charset="-128"/>
              </a:rPr>
            </a:br>
            <a:endParaRPr lang="en-US" sz="2000" dirty="0">
              <a:solidFill>
                <a:srgbClr val="000000"/>
              </a:solidFill>
              <a:ea typeface="ＭＳ Ｐゴシック" pitchFamily="1" charset="-128"/>
            </a:endParaRPr>
          </a:p>
          <a:p>
            <a:pPr eaLnBrk="1" hangingPunct="1">
              <a:lnSpc>
                <a:spcPct val="90000"/>
              </a:lnSpc>
              <a:spcAft>
                <a:spcPts val="600"/>
              </a:spcAft>
              <a:buClr>
                <a:srgbClr val="C00000"/>
              </a:buClr>
              <a:buFont typeface="Wingdings" pitchFamily="2" charset="2"/>
              <a:buChar char="Ø"/>
            </a:pPr>
            <a:r>
              <a:rPr lang="en-US" sz="2000" dirty="0">
                <a:solidFill>
                  <a:srgbClr val="000000"/>
                </a:solidFill>
                <a:ea typeface="ＭＳ Ｐゴシック" pitchFamily="1" charset="-128"/>
              </a:rPr>
              <a:t>Each title in the </a:t>
            </a:r>
            <a:r>
              <a:rPr lang="en-US" sz="2000" b="1" dirty="0">
                <a:ea typeface="ＭＳ Ｐゴシック" pitchFamily="1" charset="-128"/>
              </a:rPr>
              <a:t>TOC</a:t>
            </a:r>
            <a:r>
              <a:rPr lang="en-US" sz="2000" dirty="0">
                <a:solidFill>
                  <a:srgbClr val="000000"/>
                </a:solidFill>
                <a:ea typeface="ＭＳ Ｐゴシック" pitchFamily="1" charset="-128"/>
              </a:rPr>
              <a:t> must exactly match the title in the text</a:t>
            </a:r>
            <a:r>
              <a:rPr lang="en-US" sz="2000" dirty="0">
                <a:ea typeface="ＭＳ Ｐゴシック" pitchFamily="1" charset="-128"/>
              </a:rPr>
              <a:t>.</a:t>
            </a:r>
            <a:br>
              <a:rPr lang="en-US" sz="2000" dirty="0">
                <a:solidFill>
                  <a:srgbClr val="000000"/>
                </a:solidFill>
                <a:ea typeface="ＭＳ Ｐゴシック" pitchFamily="1" charset="-128"/>
              </a:rPr>
            </a:br>
            <a:endParaRPr lang="en-US" sz="2000" dirty="0">
              <a:solidFill>
                <a:srgbClr val="000000"/>
              </a:solidFill>
              <a:ea typeface="ＭＳ Ｐゴシック" pitchFamily="1" charset="-128"/>
            </a:endParaRPr>
          </a:p>
          <a:p>
            <a:pPr eaLnBrk="1" hangingPunct="1">
              <a:lnSpc>
                <a:spcPct val="90000"/>
              </a:lnSpc>
              <a:buClr>
                <a:srgbClr val="C00000"/>
              </a:buClr>
              <a:buFont typeface="Wingdings" pitchFamily="2" charset="2"/>
              <a:buChar char="Ø"/>
            </a:pPr>
            <a:r>
              <a:rPr lang="en-US" sz="2000" dirty="0">
                <a:solidFill>
                  <a:srgbClr val="000000"/>
                </a:solidFill>
                <a:ea typeface="ＭＳ Ｐゴシック" pitchFamily="1" charset="-128"/>
              </a:rPr>
              <a:t>If  you have just one Appendix, then list it in TOC after References. If there are multiple appendices, use “List of Appendices”. You must include both List of Appendices in the TOC as well as Appendices after References.</a:t>
            </a:r>
            <a:br>
              <a:rPr lang="en-US" sz="2000" dirty="0">
                <a:solidFill>
                  <a:srgbClr val="000000"/>
                </a:solidFill>
                <a:ea typeface="ＭＳ Ｐゴシック" pitchFamily="1" charset="-128"/>
              </a:rPr>
            </a:br>
            <a:endParaRPr lang="en-US" sz="2000" dirty="0">
              <a:solidFill>
                <a:srgbClr val="000000"/>
              </a:solidFill>
              <a:ea typeface="ＭＳ Ｐゴシック" pitchFamily="1" charset="-128"/>
            </a:endParaRPr>
          </a:p>
          <a:p>
            <a:pPr eaLnBrk="1" hangingPunct="1">
              <a:lnSpc>
                <a:spcPct val="90000"/>
              </a:lnSpc>
              <a:buClr>
                <a:srgbClr val="C00000"/>
              </a:buClr>
              <a:buFont typeface="Wingdings" pitchFamily="2" charset="2"/>
              <a:buChar char="Ø"/>
            </a:pPr>
            <a:r>
              <a:rPr lang="en-US" sz="2000" dirty="0">
                <a:solidFill>
                  <a:srgbClr val="000000"/>
                </a:solidFill>
                <a:ea typeface="ＭＳ Ｐゴシック" pitchFamily="1" charset="-128"/>
              </a:rPr>
              <a:t>Appendices entry should also be listed after “References” or “Literature Cited”.</a:t>
            </a:r>
          </a:p>
          <a:p>
            <a:pPr eaLnBrk="1" hangingPunct="1">
              <a:lnSpc>
                <a:spcPct val="90000"/>
              </a:lnSpc>
              <a:buClr>
                <a:srgbClr val="FFFF00"/>
              </a:buClr>
              <a:buFont typeface="Wingdings" pitchFamily="2" charset="2"/>
              <a:buChar char="Ø"/>
            </a:pPr>
            <a:endParaRPr lang="en-US" sz="2400" dirty="0">
              <a:solidFill>
                <a:srgbClr val="000000"/>
              </a:solidFill>
              <a:ea typeface="ＭＳ Ｐゴシック" pitchFamily="1" charset="-128"/>
            </a:endParaRPr>
          </a:p>
          <a:p>
            <a:pPr eaLnBrk="1" hangingPunct="1">
              <a:lnSpc>
                <a:spcPct val="90000"/>
              </a:lnSpc>
              <a:buFont typeface="Wingdings" pitchFamily="1" charset="2"/>
              <a:buChar char="§"/>
            </a:pPr>
            <a:endParaRPr lang="en-US" sz="2400" dirty="0">
              <a:ea typeface="ＭＳ Ｐゴシック" pitchFamily="1" charset="-128"/>
            </a:endParaRPr>
          </a:p>
        </p:txBody>
      </p:sp>
    </p:spTree>
    <p:extLst>
      <p:ext uri="{BB962C8B-B14F-4D97-AF65-F5344CB8AC3E}">
        <p14:creationId xmlns:p14="http://schemas.microsoft.com/office/powerpoint/2010/main" val="39738005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060" y="5638800"/>
            <a:ext cx="8183880" cy="990600"/>
          </a:xfrm>
        </p:spPr>
        <p:txBody>
          <a:bodyPr>
            <a:normAutofit fontScale="90000"/>
          </a:bodyPr>
          <a:lstStyle/>
          <a:p>
            <a:r>
              <a:rPr lang="en-US" b="1" dirty="0">
                <a:solidFill>
                  <a:srgbClr val="92D050"/>
                </a:solidFill>
              </a:rPr>
              <a:t>Common Formatting Mistakes for the List of Figures, Tables and Appendices</a:t>
            </a:r>
          </a:p>
        </p:txBody>
      </p:sp>
      <p:sp>
        <p:nvSpPr>
          <p:cNvPr id="3" name="Content Placeholder 2"/>
          <p:cNvSpPr>
            <a:spLocks noGrp="1"/>
          </p:cNvSpPr>
          <p:nvPr>
            <p:ph idx="1"/>
          </p:nvPr>
        </p:nvSpPr>
        <p:spPr>
          <a:xfrm>
            <a:off x="609598" y="381001"/>
            <a:ext cx="7315201" cy="5105400"/>
          </a:xfrm>
        </p:spPr>
        <p:txBody>
          <a:bodyPr>
            <a:noAutofit/>
          </a:bodyPr>
          <a:lstStyle/>
          <a:p>
            <a:pPr>
              <a:buClr>
                <a:srgbClr val="C00000"/>
              </a:buClr>
              <a:buFont typeface="Wingdings" pitchFamily="2" charset="2"/>
              <a:buChar char="Ø"/>
            </a:pPr>
            <a:r>
              <a:rPr lang="en-US" sz="1600" dirty="0">
                <a:solidFill>
                  <a:srgbClr val="000000"/>
                </a:solidFill>
                <a:latin typeface="+mj-lt"/>
              </a:rPr>
              <a:t>Page numbers are right-hand justified.</a:t>
            </a:r>
            <a:br>
              <a:rPr lang="en-US" sz="1600" dirty="0">
                <a:solidFill>
                  <a:srgbClr val="000000"/>
                </a:solidFill>
                <a:latin typeface="+mj-lt"/>
              </a:rPr>
            </a:br>
            <a:endParaRPr lang="en-US" sz="1600" dirty="0">
              <a:solidFill>
                <a:srgbClr val="000000"/>
              </a:solidFill>
              <a:latin typeface="+mj-lt"/>
            </a:endParaRPr>
          </a:p>
          <a:p>
            <a:pPr>
              <a:buClr>
                <a:srgbClr val="C00000"/>
              </a:buClr>
              <a:buFont typeface="Wingdings" pitchFamily="2" charset="2"/>
              <a:buChar char="Ø"/>
            </a:pPr>
            <a:r>
              <a:rPr lang="en-US" sz="1600" dirty="0">
                <a:solidFill>
                  <a:srgbClr val="000000"/>
                </a:solidFill>
                <a:latin typeface="+mj-lt"/>
              </a:rPr>
              <a:t>The word “Page” must be above the page numbers on the List of Figures and the List of Tables and List of Appendices (same as the TOC).</a:t>
            </a:r>
            <a:br>
              <a:rPr lang="en-US" sz="1600" dirty="0">
                <a:solidFill>
                  <a:srgbClr val="000000"/>
                </a:solidFill>
                <a:latin typeface="+mj-lt"/>
              </a:rPr>
            </a:br>
            <a:endParaRPr lang="en-US" sz="1600" dirty="0">
              <a:solidFill>
                <a:srgbClr val="000000"/>
              </a:solidFill>
              <a:latin typeface="+mj-lt"/>
            </a:endParaRPr>
          </a:p>
          <a:p>
            <a:pPr>
              <a:buClr>
                <a:srgbClr val="C00000"/>
              </a:buClr>
              <a:buFont typeface="Wingdings" pitchFamily="2" charset="2"/>
              <a:buChar char="Ø"/>
            </a:pPr>
            <a:r>
              <a:rPr lang="en-US" sz="1600" dirty="0">
                <a:solidFill>
                  <a:srgbClr val="000000"/>
                </a:solidFill>
                <a:latin typeface="+mj-lt"/>
              </a:rPr>
              <a:t>If the List of Figures, Tables, or Appendices are more than a page, subsequent pages must start at the top margin.</a:t>
            </a:r>
            <a:br>
              <a:rPr lang="en-US" sz="1600" dirty="0">
                <a:solidFill>
                  <a:srgbClr val="000000"/>
                </a:solidFill>
                <a:latin typeface="+mj-lt"/>
              </a:rPr>
            </a:br>
            <a:endParaRPr lang="en-US" sz="1600" dirty="0">
              <a:solidFill>
                <a:srgbClr val="000000"/>
              </a:solidFill>
              <a:latin typeface="+mj-lt"/>
            </a:endParaRPr>
          </a:p>
          <a:p>
            <a:pPr>
              <a:buClr>
                <a:srgbClr val="C00000"/>
              </a:buClr>
              <a:buFont typeface="Wingdings" pitchFamily="2" charset="2"/>
              <a:buChar char="Ø"/>
            </a:pPr>
            <a:r>
              <a:rPr lang="en-US" sz="1600" dirty="0">
                <a:solidFill>
                  <a:srgbClr val="000000"/>
                </a:solidFill>
                <a:latin typeface="+mj-lt"/>
              </a:rPr>
              <a:t>Titles in the text and in the List of Figures, Tables, or Appendices must match </a:t>
            </a:r>
            <a:r>
              <a:rPr lang="en-US" sz="1600" dirty="0">
                <a:latin typeface="+mj-lt"/>
              </a:rPr>
              <a:t>EXACTLY</a:t>
            </a:r>
            <a:r>
              <a:rPr lang="en-US" sz="1600" dirty="0">
                <a:solidFill>
                  <a:srgbClr val="FFC000"/>
                </a:solidFill>
                <a:latin typeface="+mj-lt"/>
              </a:rPr>
              <a:t> </a:t>
            </a:r>
            <a:r>
              <a:rPr lang="en-US" sz="1600" dirty="0">
                <a:solidFill>
                  <a:srgbClr val="000000"/>
                </a:solidFill>
                <a:latin typeface="+mj-lt"/>
              </a:rPr>
              <a:t>to the titles in the text.</a:t>
            </a:r>
            <a:br>
              <a:rPr lang="en-US" sz="1600" dirty="0">
                <a:solidFill>
                  <a:srgbClr val="000000"/>
                </a:solidFill>
                <a:latin typeface="+mj-lt"/>
              </a:rPr>
            </a:br>
            <a:endParaRPr lang="en-US" sz="1600" dirty="0">
              <a:solidFill>
                <a:srgbClr val="000000"/>
              </a:solidFill>
              <a:latin typeface="+mj-lt"/>
            </a:endParaRPr>
          </a:p>
          <a:p>
            <a:pPr>
              <a:buClr>
                <a:srgbClr val="C00000"/>
              </a:buClr>
              <a:buFont typeface="Wingdings" pitchFamily="2" charset="2"/>
              <a:buChar char="Ø"/>
            </a:pPr>
            <a:r>
              <a:rPr lang="en-US" sz="1600" dirty="0">
                <a:solidFill>
                  <a:srgbClr val="000000"/>
                </a:solidFill>
                <a:latin typeface="+mj-lt"/>
              </a:rPr>
              <a:t>Both the List of Figures and the List of Tables must be spaced in the same manner as the text. However, if a second line is required for the figure or table title, then it can be singled-spaced. </a:t>
            </a:r>
          </a:p>
          <a:p>
            <a:pPr>
              <a:buClr>
                <a:srgbClr val="C00000"/>
              </a:buClr>
              <a:buFont typeface="Wingdings" pitchFamily="2" charset="2"/>
              <a:buChar char="Ø"/>
            </a:pPr>
            <a:r>
              <a:rPr lang="en-US" sz="1600" dirty="0">
                <a:solidFill>
                  <a:srgbClr val="000000"/>
                </a:solidFill>
                <a:latin typeface="+mj-lt"/>
              </a:rPr>
              <a:t>If you only have one Appendix, you do not need a List of Appendices.</a:t>
            </a:r>
          </a:p>
        </p:txBody>
      </p:sp>
    </p:spTree>
    <p:extLst>
      <p:ext uri="{BB962C8B-B14F-4D97-AF65-F5344CB8AC3E}">
        <p14:creationId xmlns:p14="http://schemas.microsoft.com/office/powerpoint/2010/main" val="26021830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92D050"/>
                </a:solidFill>
              </a:rPr>
              <a:t>Common Formatting Mistakes in the Text</a:t>
            </a:r>
          </a:p>
        </p:txBody>
      </p:sp>
      <p:sp>
        <p:nvSpPr>
          <p:cNvPr id="3" name="Content Placeholder 2"/>
          <p:cNvSpPr>
            <a:spLocks noGrp="1"/>
          </p:cNvSpPr>
          <p:nvPr>
            <p:ph idx="1"/>
          </p:nvPr>
        </p:nvSpPr>
        <p:spPr>
          <a:xfrm>
            <a:off x="502920" y="1981200"/>
            <a:ext cx="8183880" cy="4267200"/>
          </a:xfrm>
        </p:spPr>
        <p:txBody>
          <a:bodyPr>
            <a:normAutofit fontScale="40000" lnSpcReduction="20000"/>
          </a:bodyPr>
          <a:lstStyle/>
          <a:p>
            <a:pPr marL="0" indent="0">
              <a:buClr>
                <a:srgbClr val="C00000"/>
              </a:buClr>
              <a:buNone/>
            </a:pPr>
            <a:br>
              <a:rPr lang="en-US" sz="2400" b="1" dirty="0">
                <a:solidFill>
                  <a:srgbClr val="000000"/>
                </a:solidFill>
                <a:latin typeface="+mj-lt"/>
              </a:rPr>
            </a:br>
            <a:endParaRPr lang="en-US" sz="2400" b="1" dirty="0">
              <a:solidFill>
                <a:srgbClr val="000000"/>
              </a:solidFill>
              <a:latin typeface="+mj-lt"/>
            </a:endParaRPr>
          </a:p>
          <a:p>
            <a:pPr lvl="1">
              <a:buClr>
                <a:srgbClr val="C00000"/>
              </a:buClr>
              <a:buFont typeface="Wingdings" panose="05000000000000000000" pitchFamily="2" charset="2"/>
              <a:buChar char="§"/>
            </a:pPr>
            <a:r>
              <a:rPr lang="en-US" sz="3600" dirty="0">
                <a:solidFill>
                  <a:srgbClr val="000000"/>
                </a:solidFill>
                <a:latin typeface="+mj-lt"/>
              </a:rPr>
              <a:t>Define all abbreviations and acronyms the first time they appear in the text, except for those which are generally understood by almost everyone (such as DNA; US; and standard abbreviations for units such as g, ATM, L or m; and standard abbreviations such as AK are examples that do not need to be defined. </a:t>
            </a:r>
            <a:br>
              <a:rPr lang="en-US" sz="3600" dirty="0">
                <a:solidFill>
                  <a:srgbClr val="000000"/>
                </a:solidFill>
                <a:latin typeface="+mj-lt"/>
              </a:rPr>
            </a:br>
            <a:endParaRPr lang="en-US" sz="3600" dirty="0">
              <a:solidFill>
                <a:srgbClr val="000000"/>
              </a:solidFill>
              <a:latin typeface="+mj-lt"/>
            </a:endParaRPr>
          </a:p>
          <a:p>
            <a:pPr lvl="1">
              <a:buClr>
                <a:srgbClr val="C00000"/>
              </a:buClr>
              <a:buFont typeface="Wingdings" panose="05000000000000000000" pitchFamily="2" charset="2"/>
              <a:buChar char="§"/>
            </a:pPr>
            <a:r>
              <a:rPr lang="en-US" sz="3600" dirty="0">
                <a:solidFill>
                  <a:srgbClr val="000000"/>
                </a:solidFill>
                <a:latin typeface="+mj-lt"/>
              </a:rPr>
              <a:t>The numbers one to ten should be written out, unless the number is a value with associated units (e.g., 1g or 1 gram, not one gram; “one large beaker was used to collect the sample”, not “1 large beaker was used…”), or the style manual in use has a different requirement.</a:t>
            </a:r>
            <a:br>
              <a:rPr lang="en-US" sz="3600" dirty="0">
                <a:solidFill>
                  <a:srgbClr val="000000"/>
                </a:solidFill>
                <a:latin typeface="+mj-lt"/>
              </a:rPr>
            </a:br>
            <a:r>
              <a:rPr lang="en-US" sz="3600" dirty="0">
                <a:solidFill>
                  <a:srgbClr val="000000"/>
                </a:solidFill>
                <a:latin typeface="+mj-lt"/>
              </a:rPr>
              <a:t> </a:t>
            </a:r>
          </a:p>
          <a:p>
            <a:pPr lvl="1">
              <a:buClr>
                <a:srgbClr val="C00000"/>
              </a:buClr>
              <a:buFont typeface="Wingdings" panose="05000000000000000000" pitchFamily="2" charset="2"/>
              <a:buChar char="§"/>
            </a:pPr>
            <a:r>
              <a:rPr lang="en-US" sz="3600" b="1" dirty="0">
                <a:solidFill>
                  <a:srgbClr val="000000"/>
                </a:solidFill>
                <a:latin typeface="+mj-lt"/>
                <a:cs typeface="Times New Roman" panose="02020603050405020304" pitchFamily="18" charset="0"/>
              </a:rPr>
              <a:t>Spell check AND proofread </a:t>
            </a:r>
            <a:r>
              <a:rPr lang="en-US" sz="3600" dirty="0">
                <a:solidFill>
                  <a:srgbClr val="000000"/>
                </a:solidFill>
                <a:latin typeface="+mj-lt"/>
                <a:cs typeface="Times New Roman" panose="02020603050405020304" pitchFamily="18" charset="0"/>
              </a:rPr>
              <a:t>carefully. Use U.S. English spellings, unless the intended journal requires British English, e.g., “Acknowledg</a:t>
            </a:r>
            <a:r>
              <a:rPr lang="en-US" sz="3600" b="1" u="sng" dirty="0">
                <a:solidFill>
                  <a:srgbClr val="000000"/>
                </a:solidFill>
                <a:latin typeface="+mj-lt"/>
                <a:cs typeface="Times New Roman" panose="02020603050405020304" pitchFamily="18" charset="0"/>
              </a:rPr>
              <a:t>e</a:t>
            </a:r>
            <a:r>
              <a:rPr lang="en-US" sz="3600" dirty="0">
                <a:solidFill>
                  <a:srgbClr val="000000"/>
                </a:solidFill>
                <a:latin typeface="+mj-lt"/>
                <a:cs typeface="Times New Roman" panose="02020603050405020304" pitchFamily="18" charset="0"/>
              </a:rPr>
              <a:t>ments” vs. “Acknowledgments (hint: use the latter).</a:t>
            </a:r>
            <a:br>
              <a:rPr lang="en-US" sz="3600" dirty="0">
                <a:solidFill>
                  <a:srgbClr val="000000"/>
                </a:solidFill>
                <a:latin typeface="+mj-lt"/>
                <a:cs typeface="Times New Roman" panose="02020603050405020304" pitchFamily="18" charset="0"/>
              </a:rPr>
            </a:br>
            <a:endParaRPr lang="en-US" sz="3600" dirty="0">
              <a:solidFill>
                <a:srgbClr val="000000"/>
              </a:solidFill>
              <a:latin typeface="+mj-lt"/>
              <a:cs typeface="Times New Roman" panose="02020603050405020304" pitchFamily="18" charset="0"/>
            </a:endParaRPr>
          </a:p>
          <a:p>
            <a:pPr lvl="1">
              <a:buClr>
                <a:srgbClr val="C00000"/>
              </a:buClr>
              <a:buFont typeface="Wingdings" panose="05000000000000000000" pitchFamily="2" charset="2"/>
              <a:buChar char="§"/>
            </a:pPr>
            <a:r>
              <a:rPr lang="en-US" sz="3600" dirty="0">
                <a:solidFill>
                  <a:srgbClr val="000000"/>
                </a:solidFill>
                <a:latin typeface="+mj-lt"/>
              </a:rPr>
              <a:t>Data is plural and datum is singular; criteria is plural, criterion is singular. Affect is a verb, effect is a noun. </a:t>
            </a:r>
          </a:p>
        </p:txBody>
      </p:sp>
    </p:spTree>
    <p:extLst>
      <p:ext uri="{BB962C8B-B14F-4D97-AF65-F5344CB8AC3E}">
        <p14:creationId xmlns:p14="http://schemas.microsoft.com/office/powerpoint/2010/main" val="1657683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Close up of pages of an open book in a bright studio">
            <a:extLst>
              <a:ext uri="{FF2B5EF4-FFF2-40B4-BE49-F238E27FC236}">
                <a16:creationId xmlns:a16="http://schemas.microsoft.com/office/drawing/2014/main" id="{E6B8BD2A-91D0-3662-53E0-83484FE08189}"/>
              </a:ext>
            </a:extLst>
          </p:cNvPr>
          <p:cNvPicPr>
            <a:picLocks noChangeAspect="1"/>
          </p:cNvPicPr>
          <p:nvPr/>
        </p:nvPicPr>
        <p:blipFill rotWithShape="1">
          <a:blip r:embed="rId2"/>
          <a:srcRect l="40796" r="1373" b="-2"/>
          <a:stretch/>
        </p:blipFill>
        <p:spPr>
          <a:xfrm>
            <a:off x="3202390" y="-1"/>
            <a:ext cx="5941610" cy="6858001"/>
          </a:xfrm>
          <a:custGeom>
            <a:avLst/>
            <a:gdLst/>
            <a:ahLst/>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p:spPr>
      </p:pic>
      <p:sp>
        <p:nvSpPr>
          <p:cNvPr id="2" name="Title 1"/>
          <p:cNvSpPr>
            <a:spLocks noGrp="1"/>
          </p:cNvSpPr>
          <p:nvPr>
            <p:ph type="title"/>
          </p:nvPr>
        </p:nvSpPr>
        <p:spPr>
          <a:xfrm>
            <a:off x="507999" y="609600"/>
            <a:ext cx="2888343" cy="1320800"/>
          </a:xfrm>
        </p:spPr>
        <p:txBody>
          <a:bodyPr>
            <a:normAutofit/>
          </a:bodyPr>
          <a:lstStyle/>
          <a:p>
            <a:pPr>
              <a:lnSpc>
                <a:spcPct val="90000"/>
              </a:lnSpc>
            </a:pPr>
            <a:r>
              <a:rPr lang="en-US" sz="2800"/>
              <a:t>Who Does What </a:t>
            </a:r>
            <a:br>
              <a:rPr lang="en-US" sz="2800"/>
            </a:br>
            <a:r>
              <a:rPr lang="en-US" sz="2800"/>
              <a:t>in the Graduate School?</a:t>
            </a:r>
          </a:p>
        </p:txBody>
      </p:sp>
      <p:sp>
        <p:nvSpPr>
          <p:cNvPr id="3" name="Content Placeholder 2"/>
          <p:cNvSpPr>
            <a:spLocks noGrp="1"/>
          </p:cNvSpPr>
          <p:nvPr>
            <p:ph idx="1"/>
          </p:nvPr>
        </p:nvSpPr>
        <p:spPr>
          <a:xfrm>
            <a:off x="508000" y="2160589"/>
            <a:ext cx="3454400" cy="3880773"/>
          </a:xfrm>
        </p:spPr>
        <p:txBody>
          <a:bodyPr>
            <a:normAutofit/>
          </a:bodyPr>
          <a:lstStyle/>
          <a:p>
            <a:pPr>
              <a:buClr>
                <a:srgbClr val="C00000"/>
              </a:buClr>
              <a:buFont typeface="Wingdings" panose="05000000000000000000" pitchFamily="2" charset="2"/>
              <a:buChar char="Ø"/>
            </a:pPr>
            <a:r>
              <a:rPr lang="en-US" b="1" dirty="0"/>
              <a:t>Elisa Mattison </a:t>
            </a:r>
            <a:r>
              <a:rPr lang="en-US" dirty="0"/>
              <a:t>approves title pages for theses, dissertations and projects and reviews preliminary pages for standardized requirements as determined by the UAA Graduate School. </a:t>
            </a:r>
          </a:p>
          <a:p>
            <a:pPr>
              <a:buClr>
                <a:srgbClr val="C00000"/>
              </a:buClr>
              <a:buFont typeface="Wingdings" panose="05000000000000000000" pitchFamily="2" charset="2"/>
              <a:buChar char="Ø"/>
            </a:pPr>
            <a:r>
              <a:rPr lang="en-US" b="1" dirty="0"/>
              <a:t>Dean Finney</a:t>
            </a:r>
            <a:r>
              <a:rPr lang="en-US" dirty="0"/>
              <a:t> approves the final thesis or dissertation</a:t>
            </a:r>
          </a:p>
          <a:p>
            <a:pPr marL="0" indent="0">
              <a:buClr>
                <a:srgbClr val="C00000"/>
              </a:buClr>
              <a:buNone/>
            </a:pPr>
            <a:endParaRPr lang="en-US" dirty="0"/>
          </a:p>
        </p:txBody>
      </p:sp>
      <p:cxnSp>
        <p:nvCxnSpPr>
          <p:cNvPr id="14" name="Straight Connector 13">
            <a:extLst>
              <a:ext uri="{FF2B5EF4-FFF2-40B4-BE49-F238E27FC236}">
                <a16:creationId xmlns:a16="http://schemas.microsoft.com/office/drawing/2014/main" id="{64FA5DFF-7FE6-4855-84E6-DFA78EE978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028259" y="0"/>
            <a:ext cx="9144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2AFD8CBA-54A3-4363-991B-B9C631BBFA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568950" y="3681413"/>
            <a:ext cx="357266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8" name="Rectangle 23">
            <a:extLst>
              <a:ext uri="{FF2B5EF4-FFF2-40B4-BE49-F238E27FC236}">
                <a16:creationId xmlns:a16="http://schemas.microsoft.com/office/drawing/2014/main" id="{3F088236-D655-4F88-B238-E167623580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86107" y="-8467"/>
            <a:ext cx="2255511"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5">
            <a:extLst>
              <a:ext uri="{FF2B5EF4-FFF2-40B4-BE49-F238E27FC236}">
                <a16:creationId xmlns:a16="http://schemas.microsoft.com/office/drawing/2014/main" id="{3DAC0C92-199E-475C-9390-119A9B027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02581"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Isosceles Triangle 24">
            <a:extLst>
              <a:ext uri="{FF2B5EF4-FFF2-40B4-BE49-F238E27FC236}">
                <a16:creationId xmlns:a16="http://schemas.microsoft.com/office/drawing/2014/main" id="{C4CFB339-0ED8-4FE2-9EF1-6D1375B849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9249" y="3048000"/>
            <a:ext cx="2444751"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a:extLst>
              <a:ext uri="{FF2B5EF4-FFF2-40B4-BE49-F238E27FC236}">
                <a16:creationId xmlns:a16="http://schemas.microsoft.com/office/drawing/2014/main" id="{31896C80-2069-4431-9C19-83B9137344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00875"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a:extLst>
              <a:ext uri="{FF2B5EF4-FFF2-40B4-BE49-F238E27FC236}">
                <a16:creationId xmlns:a16="http://schemas.microsoft.com/office/drawing/2014/main" id="{BF120A21-0841-4823-B0C4-28AEBCEF9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74047" y="-8467"/>
            <a:ext cx="967571"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9">
            <a:extLst>
              <a:ext uri="{FF2B5EF4-FFF2-40B4-BE49-F238E27FC236}">
                <a16:creationId xmlns:a16="http://schemas.microsoft.com/office/drawing/2014/main" id="{DBB05BAE-BBD3-4289-899F-A6851503C6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4249" y="-8467"/>
            <a:ext cx="937369"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Isosceles Triangle 29">
            <a:extLst>
              <a:ext uri="{FF2B5EF4-FFF2-40B4-BE49-F238E27FC236}">
                <a16:creationId xmlns:a16="http://schemas.microsoft.com/office/drawing/2014/main" id="{9874D11C-36F5-4BBE-A490-019A54E95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78749" y="3589867"/>
            <a:ext cx="136286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3901494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914400"/>
          </a:xfrm>
        </p:spPr>
        <p:txBody>
          <a:bodyPr/>
          <a:lstStyle/>
          <a:p>
            <a:r>
              <a:rPr lang="en-US" b="1" dirty="0">
                <a:solidFill>
                  <a:srgbClr val="92D050"/>
                </a:solidFill>
              </a:rPr>
              <a:t>General Information</a:t>
            </a:r>
          </a:p>
        </p:txBody>
      </p:sp>
      <p:sp>
        <p:nvSpPr>
          <p:cNvPr id="3" name="Content Placeholder 2"/>
          <p:cNvSpPr>
            <a:spLocks noGrp="1"/>
          </p:cNvSpPr>
          <p:nvPr>
            <p:ph idx="1"/>
          </p:nvPr>
        </p:nvSpPr>
        <p:spPr/>
        <p:txBody>
          <a:bodyPr>
            <a:normAutofit fontScale="70000" lnSpcReduction="20000"/>
          </a:bodyPr>
          <a:lstStyle/>
          <a:p>
            <a:pPr>
              <a:buClr>
                <a:srgbClr val="C00000"/>
              </a:buClr>
              <a:buFont typeface="Wingdings" pitchFamily="2" charset="2"/>
              <a:buChar char="Ø"/>
            </a:pPr>
            <a:r>
              <a:rPr lang="en-US" sz="2400" b="1" dirty="0">
                <a:solidFill>
                  <a:srgbClr val="000000"/>
                </a:solidFill>
                <a:latin typeface="+mj-lt"/>
              </a:rPr>
              <a:t>Copyrighted Material within your Thesis:</a:t>
            </a:r>
          </a:p>
          <a:p>
            <a:pPr lvl="1">
              <a:buClr>
                <a:srgbClr val="C00000"/>
              </a:buClr>
              <a:buFont typeface="Wingdings" pitchFamily="2" charset="2"/>
              <a:buChar char="§"/>
            </a:pPr>
            <a:r>
              <a:rPr lang="en-US" sz="2400" dirty="0">
                <a:solidFill>
                  <a:srgbClr val="000000"/>
                </a:solidFill>
                <a:latin typeface="+mj-lt"/>
              </a:rPr>
              <a:t>You must obtain written, “hard copy” permission from holders of copyrighted material (e.g., co-authors) if you wish to use the material in your thesis. </a:t>
            </a:r>
            <a:r>
              <a:rPr lang="en-US" sz="2400" b="1" dirty="0">
                <a:latin typeface="+mj-lt"/>
              </a:rPr>
              <a:t>This is mandatory!</a:t>
            </a:r>
            <a:br>
              <a:rPr lang="en-US" sz="2400" b="1" dirty="0">
                <a:solidFill>
                  <a:srgbClr val="FFFF00"/>
                </a:solidFill>
                <a:latin typeface="+mj-lt"/>
              </a:rPr>
            </a:br>
            <a:endParaRPr lang="en-US" sz="2400" b="1" dirty="0">
              <a:solidFill>
                <a:srgbClr val="FFFF00"/>
              </a:solidFill>
              <a:latin typeface="+mj-lt"/>
            </a:endParaRPr>
          </a:p>
          <a:p>
            <a:pPr lvl="1">
              <a:buClr>
                <a:srgbClr val="C00000"/>
              </a:buClr>
              <a:buFont typeface="Wingdings" pitchFamily="2" charset="2"/>
              <a:buChar char="§"/>
            </a:pPr>
            <a:r>
              <a:rPr lang="en-US" sz="2400" dirty="0">
                <a:solidFill>
                  <a:srgbClr val="000000"/>
                </a:solidFill>
                <a:latin typeface="+mj-lt"/>
              </a:rPr>
              <a:t>“Hard copy” permission can come in the form of a letter, email, etc., and </a:t>
            </a:r>
            <a:r>
              <a:rPr lang="en-US" sz="2400" b="1" dirty="0">
                <a:latin typeface="+mj-lt"/>
              </a:rPr>
              <a:t>must</a:t>
            </a:r>
            <a:r>
              <a:rPr lang="en-US" sz="2400" dirty="0">
                <a:solidFill>
                  <a:srgbClr val="FFFF00"/>
                </a:solidFill>
                <a:latin typeface="+mj-lt"/>
              </a:rPr>
              <a:t> </a:t>
            </a:r>
            <a:r>
              <a:rPr lang="en-US" sz="2400" dirty="0">
                <a:solidFill>
                  <a:srgbClr val="000000"/>
                </a:solidFill>
                <a:latin typeface="+mj-lt"/>
              </a:rPr>
              <a:t>be included somewhere (appendix is fine) in the thesis.</a:t>
            </a:r>
            <a:br>
              <a:rPr lang="en-US" sz="2400" dirty="0">
                <a:solidFill>
                  <a:srgbClr val="000000"/>
                </a:solidFill>
                <a:latin typeface="+mj-lt"/>
              </a:rPr>
            </a:br>
            <a:endParaRPr lang="en-US" sz="2400" dirty="0">
              <a:solidFill>
                <a:srgbClr val="000000"/>
              </a:solidFill>
              <a:latin typeface="+mj-lt"/>
            </a:endParaRPr>
          </a:p>
          <a:p>
            <a:pPr>
              <a:buClr>
                <a:srgbClr val="C00000"/>
              </a:buClr>
              <a:buFont typeface="Wingdings" pitchFamily="2" charset="2"/>
              <a:buChar char="Ø"/>
            </a:pPr>
            <a:r>
              <a:rPr lang="en-US" sz="2400" b="1" dirty="0">
                <a:solidFill>
                  <a:srgbClr val="000000"/>
                </a:solidFill>
                <a:latin typeface="+mj-lt"/>
              </a:rPr>
              <a:t>Research Integrity Approval</a:t>
            </a:r>
            <a:r>
              <a:rPr lang="en-US" sz="2400" dirty="0">
                <a:solidFill>
                  <a:srgbClr val="000000"/>
                </a:solidFill>
                <a:latin typeface="+mj-lt"/>
              </a:rPr>
              <a:t>:</a:t>
            </a:r>
          </a:p>
          <a:p>
            <a:pPr lvl="1">
              <a:buClr>
                <a:srgbClr val="C00000"/>
              </a:buClr>
              <a:buFont typeface="Wingdings" pitchFamily="2" charset="2"/>
              <a:buChar char="§"/>
            </a:pPr>
            <a:r>
              <a:rPr lang="en-US" sz="2400" dirty="0">
                <a:solidFill>
                  <a:srgbClr val="000000"/>
                </a:solidFill>
                <a:latin typeface="+mj-lt"/>
              </a:rPr>
              <a:t>IRB/IACUC/Biosafety, etc. approvals </a:t>
            </a:r>
            <a:r>
              <a:rPr lang="en-US" sz="2400" b="1" dirty="0">
                <a:latin typeface="+mj-lt"/>
              </a:rPr>
              <a:t>must</a:t>
            </a:r>
            <a:r>
              <a:rPr lang="en-US" sz="2400" dirty="0">
                <a:solidFill>
                  <a:schemeClr val="accent1"/>
                </a:solidFill>
                <a:latin typeface="+mj-lt"/>
              </a:rPr>
              <a:t> </a:t>
            </a:r>
            <a:r>
              <a:rPr lang="en-US" sz="2400" dirty="0">
                <a:solidFill>
                  <a:srgbClr val="000000"/>
                </a:solidFill>
                <a:latin typeface="+mj-lt"/>
              </a:rPr>
              <a:t>be included in the work, usually in the methodology or methods section. You may include the research approval letter in the appendices. </a:t>
            </a:r>
            <a:r>
              <a:rPr lang="en-US" sz="2400" b="1" dirty="0">
                <a:solidFill>
                  <a:srgbClr val="000000"/>
                </a:solidFill>
                <a:latin typeface="+mj-lt"/>
              </a:rPr>
              <a:t>Did you submit your RCIP form?</a:t>
            </a:r>
          </a:p>
        </p:txBody>
      </p:sp>
    </p:spTree>
    <p:extLst>
      <p:ext uri="{BB962C8B-B14F-4D97-AF65-F5344CB8AC3E}">
        <p14:creationId xmlns:p14="http://schemas.microsoft.com/office/powerpoint/2010/main" val="4364474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92D050"/>
                </a:solidFill>
              </a:rPr>
              <a:t>General Information (cont’d)</a:t>
            </a:r>
          </a:p>
        </p:txBody>
      </p:sp>
      <p:sp>
        <p:nvSpPr>
          <p:cNvPr id="3" name="Content Placeholder 2"/>
          <p:cNvSpPr>
            <a:spLocks noGrp="1"/>
          </p:cNvSpPr>
          <p:nvPr>
            <p:ph idx="1"/>
          </p:nvPr>
        </p:nvSpPr>
        <p:spPr/>
        <p:txBody>
          <a:bodyPr>
            <a:normAutofit fontScale="85000" lnSpcReduction="20000"/>
          </a:bodyPr>
          <a:lstStyle/>
          <a:p>
            <a:pPr>
              <a:buClr>
                <a:srgbClr val="C00000"/>
              </a:buClr>
              <a:buFont typeface="Wingdings" panose="05000000000000000000" pitchFamily="2" charset="2"/>
              <a:buChar char="Ø"/>
            </a:pPr>
            <a:r>
              <a:rPr lang="en-US" b="1" dirty="0">
                <a:solidFill>
                  <a:srgbClr val="000000"/>
                </a:solidFill>
                <a:latin typeface="+mj-lt"/>
              </a:rPr>
              <a:t>Copyright and your thesis</a:t>
            </a:r>
            <a:r>
              <a:rPr lang="en-US" dirty="0">
                <a:solidFill>
                  <a:srgbClr val="000000"/>
                </a:solidFill>
                <a:latin typeface="+mj-lt"/>
              </a:rPr>
              <a:t>:</a:t>
            </a:r>
            <a:br>
              <a:rPr lang="en-US" dirty="0">
                <a:solidFill>
                  <a:srgbClr val="000000"/>
                </a:solidFill>
                <a:latin typeface="+mj-lt"/>
              </a:rPr>
            </a:br>
            <a:endParaRPr lang="en-US" dirty="0">
              <a:solidFill>
                <a:srgbClr val="000000"/>
              </a:solidFill>
              <a:latin typeface="+mj-lt"/>
            </a:endParaRPr>
          </a:p>
          <a:p>
            <a:pPr lvl="1">
              <a:buClr>
                <a:srgbClr val="C00000"/>
              </a:buClr>
              <a:buFont typeface="Wingdings" panose="05000000000000000000" pitchFamily="2" charset="2"/>
              <a:buChar char="§"/>
            </a:pPr>
            <a:r>
              <a:rPr lang="en-US" dirty="0">
                <a:solidFill>
                  <a:srgbClr val="000000"/>
                </a:solidFill>
                <a:latin typeface="+mj-lt"/>
              </a:rPr>
              <a:t>Copyright privileges vest immediately upon creating your work, without the requirement of notice or registration, provided that you have not signed away your copyright to a journal or publisher.</a:t>
            </a:r>
            <a:br>
              <a:rPr lang="en-US" dirty="0">
                <a:solidFill>
                  <a:srgbClr val="000000"/>
                </a:solidFill>
                <a:latin typeface="+mj-lt"/>
              </a:rPr>
            </a:br>
            <a:endParaRPr lang="en-US" dirty="0">
              <a:solidFill>
                <a:srgbClr val="000000"/>
              </a:solidFill>
              <a:latin typeface="+mj-lt"/>
            </a:endParaRPr>
          </a:p>
          <a:p>
            <a:pPr lvl="1">
              <a:buClr>
                <a:srgbClr val="C00000"/>
              </a:buClr>
              <a:buFont typeface="Wingdings" panose="05000000000000000000" pitchFamily="2" charset="2"/>
              <a:buChar char="§"/>
            </a:pPr>
            <a:r>
              <a:rPr lang="en-US" dirty="0">
                <a:solidFill>
                  <a:srgbClr val="000000"/>
                </a:solidFill>
                <a:latin typeface="+mj-lt"/>
              </a:rPr>
              <a:t>UAA retains the right to store, preserve, and reproduce or display your work for educational purposes.</a:t>
            </a:r>
            <a:br>
              <a:rPr lang="en-US" dirty="0">
                <a:solidFill>
                  <a:srgbClr val="000000"/>
                </a:solidFill>
                <a:latin typeface="+mj-lt"/>
              </a:rPr>
            </a:br>
            <a:endParaRPr lang="en-US" dirty="0">
              <a:solidFill>
                <a:srgbClr val="000000"/>
              </a:solidFill>
              <a:latin typeface="+mj-lt"/>
            </a:endParaRPr>
          </a:p>
          <a:p>
            <a:pPr lvl="1">
              <a:buClr>
                <a:srgbClr val="C00000"/>
              </a:buClr>
              <a:buFont typeface="Wingdings" panose="05000000000000000000" pitchFamily="2" charset="2"/>
              <a:buChar char="§"/>
            </a:pPr>
            <a:r>
              <a:rPr lang="en-US" dirty="0">
                <a:solidFill>
                  <a:srgbClr val="000000"/>
                </a:solidFill>
                <a:latin typeface="+mj-lt"/>
              </a:rPr>
              <a:t>You can, if you desire, formally register your copyright directly with the U.S. Copyright Office, or you can authorize ProQuest to register your copyright in your name. This requires an additional fee, paid when you submit your work through the Electronic Thesis and Dissertation (ETD) webpage.</a:t>
            </a:r>
            <a:br>
              <a:rPr lang="en-US" dirty="0">
                <a:solidFill>
                  <a:srgbClr val="000000"/>
                </a:solidFill>
                <a:latin typeface="+mj-lt"/>
              </a:rPr>
            </a:br>
            <a:endParaRPr lang="en-US" dirty="0">
              <a:solidFill>
                <a:srgbClr val="000000"/>
              </a:solidFill>
              <a:latin typeface="+mj-lt"/>
            </a:endParaRPr>
          </a:p>
          <a:p>
            <a:pPr lvl="1">
              <a:buClr>
                <a:srgbClr val="C00000"/>
              </a:buClr>
              <a:buFont typeface="Wingdings" panose="05000000000000000000" pitchFamily="2" charset="2"/>
              <a:buChar char="§"/>
            </a:pPr>
            <a:r>
              <a:rPr lang="en-US" dirty="0">
                <a:solidFill>
                  <a:srgbClr val="000000"/>
                </a:solidFill>
                <a:latin typeface="+mj-lt"/>
              </a:rPr>
              <a:t>The thesis or project must have © on the Title Page after the date:</a:t>
            </a:r>
          </a:p>
          <a:p>
            <a:pPr lvl="2">
              <a:buClr>
                <a:srgbClr val="C00000"/>
              </a:buClr>
              <a:buFont typeface="Wingdings" panose="05000000000000000000" pitchFamily="2" charset="2"/>
              <a:buChar char="§"/>
            </a:pPr>
            <a:r>
              <a:rPr lang="en-US" dirty="0">
                <a:solidFill>
                  <a:srgbClr val="000000"/>
                </a:solidFill>
                <a:latin typeface="+mj-lt"/>
              </a:rPr>
              <a:t>	© 2023 Charles R. Darwin</a:t>
            </a:r>
          </a:p>
          <a:p>
            <a:pPr lvl="1">
              <a:buClr>
                <a:srgbClr val="FFFF00"/>
              </a:buClr>
              <a:buFont typeface="Wingdings" panose="05000000000000000000" pitchFamily="2" charset="2"/>
              <a:buChar char="§"/>
            </a:pPr>
            <a:endParaRPr lang="en-US" dirty="0">
              <a:solidFill>
                <a:srgbClr val="000000"/>
              </a:solidFill>
              <a:latin typeface="+mj-lt"/>
            </a:endParaRPr>
          </a:p>
          <a:p>
            <a:pPr marL="457200" lvl="1" indent="0">
              <a:buClr>
                <a:srgbClr val="FFFF00"/>
              </a:buClr>
              <a:buNone/>
            </a:pPr>
            <a:endParaRPr lang="en-US" dirty="0">
              <a:solidFill>
                <a:srgbClr val="000000"/>
              </a:solidFill>
              <a:latin typeface="+mj-lt"/>
            </a:endParaRPr>
          </a:p>
        </p:txBody>
      </p:sp>
    </p:spTree>
    <p:extLst>
      <p:ext uri="{BB962C8B-B14F-4D97-AF65-F5344CB8AC3E}">
        <p14:creationId xmlns:p14="http://schemas.microsoft.com/office/powerpoint/2010/main" val="29144042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92D050"/>
                </a:solidFill>
              </a:rPr>
              <a:t>More General Information…</a:t>
            </a:r>
          </a:p>
        </p:txBody>
      </p:sp>
      <p:sp>
        <p:nvSpPr>
          <p:cNvPr id="3" name="Content Placeholder 2"/>
          <p:cNvSpPr>
            <a:spLocks noGrp="1"/>
          </p:cNvSpPr>
          <p:nvPr>
            <p:ph idx="1"/>
          </p:nvPr>
        </p:nvSpPr>
        <p:spPr/>
        <p:txBody>
          <a:bodyPr>
            <a:normAutofit fontScale="77500" lnSpcReduction="20000"/>
          </a:bodyPr>
          <a:lstStyle/>
          <a:p>
            <a:pPr>
              <a:buClr>
                <a:srgbClr val="C00000"/>
              </a:buClr>
              <a:buFont typeface="Wingdings" pitchFamily="2" charset="2"/>
              <a:buChar char="Ø"/>
            </a:pPr>
            <a:r>
              <a:rPr lang="en-US" sz="2000" b="1" dirty="0">
                <a:solidFill>
                  <a:srgbClr val="000000"/>
                </a:solidFill>
                <a:latin typeface="+mj-lt"/>
              </a:rPr>
              <a:t>Delayed Publication (Embargo)</a:t>
            </a:r>
          </a:p>
          <a:p>
            <a:pPr lvl="1">
              <a:buClr>
                <a:srgbClr val="C00000"/>
              </a:buClr>
              <a:buFont typeface="Wingdings" panose="05000000000000000000" pitchFamily="2" charset="2"/>
              <a:buChar char="§"/>
            </a:pPr>
            <a:r>
              <a:rPr lang="en-US" sz="1800" dirty="0">
                <a:solidFill>
                  <a:srgbClr val="000000"/>
                </a:solidFill>
                <a:latin typeface="+mj-lt"/>
              </a:rPr>
              <a:t>Used for creative work, or if your thesis or project has proprietary information that cannot be released when the work is submitted.</a:t>
            </a:r>
          </a:p>
          <a:p>
            <a:pPr lvl="1">
              <a:buClr>
                <a:srgbClr val="C00000"/>
              </a:buClr>
              <a:buFont typeface="Wingdings" panose="05000000000000000000" pitchFamily="2" charset="2"/>
              <a:buChar char="§"/>
            </a:pPr>
            <a:r>
              <a:rPr lang="en-US" dirty="0">
                <a:solidFill>
                  <a:srgbClr val="000000"/>
                </a:solidFill>
                <a:latin typeface="+mj-lt"/>
              </a:rPr>
              <a:t>You c</a:t>
            </a:r>
            <a:r>
              <a:rPr lang="en-US" sz="1600" dirty="0">
                <a:solidFill>
                  <a:srgbClr val="000000"/>
                </a:solidFill>
                <a:latin typeface="+mj-lt"/>
              </a:rPr>
              <a:t>an delay the publishing of the thesis, dissertation or project for up to two years. </a:t>
            </a:r>
            <a:endParaRPr lang="en-US" sz="1600" dirty="0">
              <a:solidFill>
                <a:srgbClr val="C00000"/>
              </a:solidFill>
              <a:latin typeface="+mj-lt"/>
            </a:endParaRPr>
          </a:p>
          <a:p>
            <a:pPr lvl="1">
              <a:buClr>
                <a:srgbClr val="C00000"/>
              </a:buClr>
              <a:buFont typeface="Wingdings" panose="05000000000000000000" pitchFamily="2" charset="2"/>
              <a:buChar char="§"/>
            </a:pPr>
            <a:r>
              <a:rPr lang="en-US" sz="1600" dirty="0">
                <a:solidFill>
                  <a:srgbClr val="000000"/>
                </a:solidFill>
                <a:latin typeface="+mj-lt"/>
              </a:rPr>
              <a:t>The request is made during the ETD process for your thesis or dissertation; or when you submit your project to </a:t>
            </a:r>
            <a:r>
              <a:rPr lang="en-US" sz="1600" dirty="0" err="1">
                <a:solidFill>
                  <a:srgbClr val="000000"/>
                </a:solidFill>
                <a:latin typeface="+mj-lt"/>
              </a:rPr>
              <a:t>ScholarWorks</a:t>
            </a:r>
            <a:r>
              <a:rPr lang="en-US" dirty="0" err="1">
                <a:solidFill>
                  <a:srgbClr val="000000"/>
                </a:solidFill>
                <a:latin typeface="+mj-lt"/>
              </a:rPr>
              <a:t>@UA</a:t>
            </a:r>
            <a:r>
              <a:rPr lang="en-US" dirty="0">
                <a:solidFill>
                  <a:srgbClr val="000000"/>
                </a:solidFill>
                <a:latin typeface="+mj-lt"/>
              </a:rPr>
              <a:t> (see Project Approval Form).</a:t>
            </a:r>
            <a:r>
              <a:rPr lang="en-US" sz="1600" dirty="0">
                <a:solidFill>
                  <a:srgbClr val="000000"/>
                </a:solidFill>
                <a:latin typeface="+mj-lt"/>
              </a:rPr>
              <a:t> </a:t>
            </a:r>
            <a:br>
              <a:rPr lang="en-US" sz="1600" dirty="0">
                <a:solidFill>
                  <a:srgbClr val="000000"/>
                </a:solidFill>
                <a:latin typeface="+mj-lt"/>
              </a:rPr>
            </a:br>
            <a:endParaRPr lang="en-US" sz="1600" dirty="0">
              <a:solidFill>
                <a:srgbClr val="000000"/>
              </a:solidFill>
              <a:latin typeface="+mj-lt"/>
            </a:endParaRPr>
          </a:p>
          <a:p>
            <a:pPr>
              <a:buClr>
                <a:srgbClr val="C00000"/>
              </a:buClr>
              <a:buFont typeface="Wingdings" panose="05000000000000000000" pitchFamily="2" charset="2"/>
              <a:buChar char="Ø"/>
            </a:pPr>
            <a:r>
              <a:rPr lang="en-US" sz="2000" b="1" dirty="0">
                <a:solidFill>
                  <a:srgbClr val="000000"/>
                </a:solidFill>
                <a:latin typeface="+mj-lt"/>
              </a:rPr>
              <a:t>Fold-out Pages (Maps, etc.)</a:t>
            </a:r>
          </a:p>
          <a:p>
            <a:pPr lvl="1">
              <a:buClr>
                <a:srgbClr val="C00000"/>
              </a:buClr>
              <a:buFont typeface="Wingdings" panose="05000000000000000000" pitchFamily="2" charset="2"/>
              <a:buChar char="§"/>
            </a:pPr>
            <a:r>
              <a:rPr lang="en-US" sz="1600" dirty="0">
                <a:solidFill>
                  <a:srgbClr val="000000"/>
                </a:solidFill>
                <a:latin typeface="+mj-lt"/>
              </a:rPr>
              <a:t>If your figure or table is too large for a landscape page, you will have to submit it as a supplemental file.</a:t>
            </a:r>
            <a:br>
              <a:rPr lang="en-US" sz="1600" dirty="0">
                <a:solidFill>
                  <a:srgbClr val="000000"/>
                </a:solidFill>
                <a:latin typeface="+mj-lt"/>
              </a:rPr>
            </a:br>
            <a:endParaRPr lang="en-US" sz="1600" dirty="0">
              <a:solidFill>
                <a:srgbClr val="000000"/>
              </a:solidFill>
              <a:latin typeface="+mj-lt"/>
            </a:endParaRPr>
          </a:p>
          <a:p>
            <a:pPr>
              <a:buClr>
                <a:srgbClr val="C00000"/>
              </a:buClr>
              <a:buFont typeface="Wingdings" pitchFamily="2" charset="2"/>
              <a:buChar char="Ø"/>
            </a:pPr>
            <a:r>
              <a:rPr lang="en-US" sz="2000" dirty="0">
                <a:solidFill>
                  <a:srgbClr val="000000"/>
                </a:solidFill>
                <a:latin typeface="+mj-lt"/>
              </a:rPr>
              <a:t> </a:t>
            </a:r>
            <a:r>
              <a:rPr lang="en-US" sz="2000" b="1" dirty="0">
                <a:solidFill>
                  <a:srgbClr val="000000"/>
                </a:solidFill>
                <a:latin typeface="+mj-lt"/>
              </a:rPr>
              <a:t>Oversized Figures or Tables</a:t>
            </a:r>
          </a:p>
          <a:p>
            <a:pPr lvl="1">
              <a:buClr>
                <a:srgbClr val="C00000"/>
              </a:buClr>
              <a:buFont typeface="Wingdings" panose="05000000000000000000" pitchFamily="2" charset="2"/>
              <a:buChar char="§"/>
            </a:pPr>
            <a:r>
              <a:rPr lang="en-US" sz="1600" dirty="0">
                <a:solidFill>
                  <a:srgbClr val="000000"/>
                </a:solidFill>
                <a:latin typeface="+mj-lt"/>
              </a:rPr>
              <a:t>Should be submitted as supplemental files and refer to them as such in the text. </a:t>
            </a:r>
          </a:p>
        </p:txBody>
      </p:sp>
    </p:spTree>
    <p:extLst>
      <p:ext uri="{BB962C8B-B14F-4D97-AF65-F5344CB8AC3E}">
        <p14:creationId xmlns:p14="http://schemas.microsoft.com/office/powerpoint/2010/main" val="13314494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92D050"/>
                </a:solidFill>
              </a:rPr>
              <a:t>What Happens Next?</a:t>
            </a:r>
          </a:p>
        </p:txBody>
      </p:sp>
      <p:sp>
        <p:nvSpPr>
          <p:cNvPr id="3" name="Content Placeholder 2"/>
          <p:cNvSpPr>
            <a:spLocks noGrp="1"/>
          </p:cNvSpPr>
          <p:nvPr>
            <p:ph idx="1"/>
          </p:nvPr>
        </p:nvSpPr>
        <p:spPr>
          <a:xfrm>
            <a:off x="609599" y="1600200"/>
            <a:ext cx="6347714" cy="4876800"/>
          </a:xfrm>
        </p:spPr>
        <p:txBody>
          <a:bodyPr>
            <a:normAutofit fontScale="25000" lnSpcReduction="20000"/>
          </a:bodyPr>
          <a:lstStyle/>
          <a:p>
            <a:pPr>
              <a:buClr>
                <a:srgbClr val="C00000"/>
              </a:buClr>
              <a:buFont typeface="Wingdings" pitchFamily="2" charset="2"/>
              <a:buChar char="Ø"/>
            </a:pPr>
            <a:r>
              <a:rPr lang="en-US" sz="6400" dirty="0">
                <a:solidFill>
                  <a:srgbClr val="000000"/>
                </a:solidFill>
              </a:rPr>
              <a:t>After your defense and receiving a “pass” or “conditional pass”, the Graduate School will process the Defense Report form via Docu-Sign. If you receive a conditional pass, you must submit a new Defense form once all requested edits have been approved and shows you have received a “Pass”.</a:t>
            </a:r>
            <a:br>
              <a:rPr lang="en-US" sz="6400" dirty="0">
                <a:solidFill>
                  <a:srgbClr val="000000"/>
                </a:solidFill>
              </a:rPr>
            </a:br>
            <a:endParaRPr lang="en-US" sz="6400" dirty="0">
              <a:solidFill>
                <a:srgbClr val="000000"/>
              </a:solidFill>
            </a:endParaRPr>
          </a:p>
          <a:p>
            <a:pPr>
              <a:buClr>
                <a:srgbClr val="C00000"/>
              </a:buClr>
              <a:buFont typeface="Wingdings" pitchFamily="2" charset="2"/>
              <a:buChar char="Ø"/>
            </a:pPr>
            <a:r>
              <a:rPr lang="en-US" sz="6400" dirty="0">
                <a:solidFill>
                  <a:srgbClr val="000000"/>
                </a:solidFill>
              </a:rPr>
              <a:t>The Thesis/Dissertation or Project Approval Form is submitted to the Graduate School.</a:t>
            </a:r>
            <a:br>
              <a:rPr lang="en-US" sz="6400" dirty="0">
                <a:solidFill>
                  <a:srgbClr val="000000"/>
                </a:solidFill>
              </a:rPr>
            </a:br>
            <a:r>
              <a:rPr lang="en-US" sz="6400" dirty="0">
                <a:solidFill>
                  <a:srgbClr val="000000"/>
                </a:solidFill>
              </a:rPr>
              <a:t>  </a:t>
            </a:r>
          </a:p>
          <a:p>
            <a:pPr>
              <a:buClr>
                <a:srgbClr val="C00000"/>
              </a:buClr>
              <a:buFont typeface="Wingdings" pitchFamily="2" charset="2"/>
              <a:buChar char="Ø"/>
            </a:pPr>
            <a:r>
              <a:rPr lang="en-US" sz="6400" dirty="0">
                <a:solidFill>
                  <a:srgbClr val="000000"/>
                </a:solidFill>
              </a:rPr>
              <a:t>You submit your final thesis or dissertation to ETD. You cannot graduate until your thesis is submitted for publishing to ETD and all final documents (including Change of Grade forms) are submitted. </a:t>
            </a:r>
            <a:br>
              <a:rPr lang="en-US" sz="6400" dirty="0">
                <a:solidFill>
                  <a:srgbClr val="000000"/>
                </a:solidFill>
              </a:rPr>
            </a:br>
            <a:endParaRPr lang="en-US" sz="6400" dirty="0">
              <a:solidFill>
                <a:srgbClr val="000000"/>
              </a:solidFill>
            </a:endParaRPr>
          </a:p>
          <a:p>
            <a:pPr>
              <a:buClr>
                <a:srgbClr val="C00000"/>
              </a:buClr>
              <a:buFont typeface="Wingdings" pitchFamily="2" charset="2"/>
              <a:buChar char="Ø"/>
            </a:pPr>
            <a:r>
              <a:rPr lang="en-US" sz="6400" dirty="0">
                <a:solidFill>
                  <a:srgbClr val="000000"/>
                </a:solidFill>
              </a:rPr>
              <a:t>See the Thesis Submission Flow Chart for complete submission process for theses or dissertations.</a:t>
            </a:r>
            <a:br>
              <a:rPr lang="en-US" sz="6400" dirty="0">
                <a:solidFill>
                  <a:srgbClr val="000000"/>
                </a:solidFill>
              </a:rPr>
            </a:br>
            <a:endParaRPr lang="en-US" sz="6400" dirty="0">
              <a:solidFill>
                <a:srgbClr val="000000"/>
              </a:solidFill>
            </a:endParaRPr>
          </a:p>
          <a:p>
            <a:pPr>
              <a:buClr>
                <a:srgbClr val="C00000"/>
              </a:buClr>
              <a:buFont typeface="Wingdings" pitchFamily="2" charset="2"/>
              <a:buChar char="Ø"/>
            </a:pPr>
            <a:r>
              <a:rPr lang="en-US" sz="6400" dirty="0">
                <a:solidFill>
                  <a:srgbClr val="000000"/>
                </a:solidFill>
              </a:rPr>
              <a:t>With the Project Approval Form, all projects must be submitted to the UA Institutional Repository called </a:t>
            </a:r>
            <a:r>
              <a:rPr lang="en-US" sz="6400" dirty="0" err="1">
                <a:solidFill>
                  <a:srgbClr val="000000"/>
                </a:solidFill>
              </a:rPr>
              <a:t>ScholarWorks@UA</a:t>
            </a:r>
            <a:r>
              <a:rPr lang="en-US" sz="6400" dirty="0">
                <a:solidFill>
                  <a:srgbClr val="000000"/>
                </a:solidFill>
              </a:rPr>
              <a:t>. You may request to embargo your work for a selected period of time on the form.</a:t>
            </a:r>
          </a:p>
          <a:p>
            <a:pPr marL="0" indent="0">
              <a:buClr>
                <a:srgbClr val="FFFF00"/>
              </a:buClr>
              <a:buNone/>
            </a:pPr>
            <a:endParaRPr lang="en-US" dirty="0">
              <a:solidFill>
                <a:srgbClr val="000000"/>
              </a:solidFill>
            </a:endParaRPr>
          </a:p>
        </p:txBody>
      </p:sp>
    </p:spTree>
    <p:extLst>
      <p:ext uri="{BB962C8B-B14F-4D97-AF65-F5344CB8AC3E}">
        <p14:creationId xmlns:p14="http://schemas.microsoft.com/office/powerpoint/2010/main" val="22577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F57DB1C-6494-4CC4-A5E8-931957565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FFFB778B-5206-4BB0-A468-327E71367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336549"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Shape 12">
            <a:extLst>
              <a:ext uri="{FF2B5EF4-FFF2-40B4-BE49-F238E27FC236}">
                <a16:creationId xmlns:a16="http://schemas.microsoft.com/office/drawing/2014/main" id="{E6C0471D-BE03-4D81-BDB5-D510BC0D8A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65034" y="-1"/>
            <a:ext cx="4078966" cy="6857999"/>
          </a:xfrm>
          <a:custGeom>
            <a:avLst/>
            <a:gdLst>
              <a:gd name="connsiteX0" fmla="*/ 0 w 5438621"/>
              <a:gd name="connsiteY0" fmla="*/ 0 h 6857999"/>
              <a:gd name="connsiteX1" fmla="*/ 573774 w 5438621"/>
              <a:gd name="connsiteY1" fmla="*/ 0 h 6857999"/>
              <a:gd name="connsiteX2" fmla="*/ 1182808 w 5438621"/>
              <a:gd name="connsiteY2" fmla="*/ 0 h 6857999"/>
              <a:gd name="connsiteX3" fmla="*/ 4537195 w 5438621"/>
              <a:gd name="connsiteY3" fmla="*/ 0 h 6857999"/>
              <a:gd name="connsiteX4" fmla="*/ 5187609 w 5438621"/>
              <a:gd name="connsiteY4" fmla="*/ 0 h 6857999"/>
              <a:gd name="connsiteX5" fmla="*/ 5438621 w 5438621"/>
              <a:gd name="connsiteY5" fmla="*/ 0 h 6857999"/>
              <a:gd name="connsiteX6" fmla="*/ 5438621 w 5438621"/>
              <a:gd name="connsiteY6" fmla="*/ 6857999 h 6857999"/>
              <a:gd name="connsiteX7" fmla="*/ 4802807 w 5438621"/>
              <a:gd name="connsiteY7" fmla="*/ 6857999 h 6857999"/>
              <a:gd name="connsiteX8" fmla="*/ 4537195 w 5438621"/>
              <a:gd name="connsiteY8" fmla="*/ 6857999 h 6857999"/>
              <a:gd name="connsiteX9" fmla="*/ 1182808 w 5438621"/>
              <a:gd name="connsiteY9" fmla="*/ 6857999 h 6857999"/>
              <a:gd name="connsiteX10" fmla="*/ 1049897 w 5438621"/>
              <a:gd name="connsiteY10" fmla="*/ 6857999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38621" h="6857999">
                <a:moveTo>
                  <a:pt x="0" y="0"/>
                </a:moveTo>
                <a:lnTo>
                  <a:pt x="573774" y="0"/>
                </a:lnTo>
                <a:lnTo>
                  <a:pt x="1182808" y="0"/>
                </a:lnTo>
                <a:lnTo>
                  <a:pt x="4537195" y="0"/>
                </a:lnTo>
                <a:lnTo>
                  <a:pt x="5187609" y="0"/>
                </a:lnTo>
                <a:lnTo>
                  <a:pt x="5438621" y="0"/>
                </a:lnTo>
                <a:lnTo>
                  <a:pt x="5438621" y="6857999"/>
                </a:lnTo>
                <a:lnTo>
                  <a:pt x="4802807" y="6857999"/>
                </a:lnTo>
                <a:lnTo>
                  <a:pt x="4537195" y="6857999"/>
                </a:lnTo>
                <a:lnTo>
                  <a:pt x="1182808" y="6857999"/>
                </a:lnTo>
                <a:lnTo>
                  <a:pt x="1049897" y="685799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15" name="Straight Connector 14">
            <a:extLst>
              <a:ext uri="{FF2B5EF4-FFF2-40B4-BE49-F238E27FC236}">
                <a16:creationId xmlns:a16="http://schemas.microsoft.com/office/drawing/2014/main" id="{E5E836EB-03CD-4BA5-A751-21D2ACC283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4090307" y="3483429"/>
            <a:ext cx="5053693" cy="3374570"/>
          </a:xfrm>
          <a:prstGeom prst="line">
            <a:avLst/>
          </a:prstGeom>
          <a:ln w="9525">
            <a:solidFill>
              <a:schemeClr val="accent1">
                <a:lumMod val="60000"/>
                <a:lumOff val="40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22721A85-1EA4-4D87-97AB-0BB4AB78F92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08607" y="0"/>
            <a:ext cx="645472" cy="6857999"/>
          </a:xfrm>
          <a:prstGeom prst="line">
            <a:avLst/>
          </a:prstGeom>
          <a:ln w="15875" cap="sq">
            <a:solidFill>
              <a:schemeClr val="accent1"/>
            </a:solidFill>
            <a:bevel/>
          </a:ln>
        </p:spPr>
        <p:style>
          <a:lnRef idx="2">
            <a:schemeClr val="accent1"/>
          </a:lnRef>
          <a:fillRef idx="0">
            <a:schemeClr val="accent1"/>
          </a:fillRef>
          <a:effectRef idx="1">
            <a:schemeClr val="accent1"/>
          </a:effectRef>
          <a:fontRef idx="minor">
            <a:schemeClr val="tx1"/>
          </a:fontRef>
        </p:style>
      </p:cxnSp>
      <p:sp>
        <p:nvSpPr>
          <p:cNvPr id="4" name="Subtitle 3"/>
          <p:cNvSpPr>
            <a:spLocks noGrp="1"/>
          </p:cNvSpPr>
          <p:nvPr>
            <p:ph type="subTitle" idx="1"/>
          </p:nvPr>
        </p:nvSpPr>
        <p:spPr>
          <a:xfrm>
            <a:off x="5650990" y="1892300"/>
            <a:ext cx="2569084" cy="3073400"/>
          </a:xfrm>
        </p:spPr>
        <p:txBody>
          <a:bodyPr anchor="ctr">
            <a:normAutofit/>
          </a:bodyPr>
          <a:lstStyle/>
          <a:p>
            <a:pPr algn="l"/>
            <a:r>
              <a:rPr lang="en-US" sz="1700" dirty="0">
                <a:solidFill>
                  <a:srgbClr val="FFFFFF"/>
                </a:solidFill>
              </a:rPr>
              <a:t>Making sense of it all…</a:t>
            </a:r>
          </a:p>
        </p:txBody>
      </p:sp>
      <p:sp>
        <p:nvSpPr>
          <p:cNvPr id="19" name="Isosceles Triangle 18">
            <a:extLst>
              <a:ext uri="{FF2B5EF4-FFF2-40B4-BE49-F238E27FC236}">
                <a16:creationId xmlns:a16="http://schemas.microsoft.com/office/drawing/2014/main" id="{A27691EB-14CF-4237-B5EB-C94B92677A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512053" y="0"/>
            <a:ext cx="631947" cy="5666154"/>
          </a:xfrm>
          <a:prstGeom prst="triangle">
            <a:avLst>
              <a:gd name="adj" fmla="val 100000"/>
            </a:avLst>
          </a:prstGeom>
          <a:solidFill>
            <a:schemeClr val="accent2">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622300" y="854529"/>
            <a:ext cx="4349749" cy="5148943"/>
          </a:xfrm>
        </p:spPr>
        <p:txBody>
          <a:bodyPr anchor="ctr">
            <a:normAutofit/>
          </a:bodyPr>
          <a:lstStyle/>
          <a:p>
            <a:pPr>
              <a:lnSpc>
                <a:spcPct val="90000"/>
              </a:lnSpc>
            </a:pPr>
            <a:r>
              <a:rPr lang="en-US" sz="5200" b="1"/>
              <a:t>  Introduction:</a:t>
            </a:r>
            <a:br>
              <a:rPr lang="en-US" sz="5200" b="1"/>
            </a:br>
            <a:br>
              <a:rPr lang="en-US" sz="5200" b="1"/>
            </a:br>
            <a:r>
              <a:rPr lang="en-US" sz="5200" b="1"/>
              <a:t>Why Standardize Preliminary Pages?</a:t>
            </a:r>
          </a:p>
        </p:txBody>
      </p:sp>
    </p:spTree>
    <p:extLst>
      <p:ext uri="{BB962C8B-B14F-4D97-AF65-F5344CB8AC3E}">
        <p14:creationId xmlns:p14="http://schemas.microsoft.com/office/powerpoint/2010/main" val="4211836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95D01469-FD55-8908-E225-9FFC3CA4A254}"/>
              </a:ext>
            </a:extLst>
          </p:cNvPr>
          <p:cNvSpPr>
            <a:spLocks noGrp="1"/>
          </p:cNvSpPr>
          <p:nvPr>
            <p:ph type="title"/>
          </p:nvPr>
        </p:nvSpPr>
        <p:spPr>
          <a:xfrm>
            <a:off x="965199" y="609600"/>
            <a:ext cx="7648121" cy="1099457"/>
          </a:xfrm>
        </p:spPr>
        <p:txBody>
          <a:bodyPr>
            <a:normAutofit/>
          </a:bodyPr>
          <a:lstStyle/>
          <a:p>
            <a:r>
              <a:rPr lang="en-US" dirty="0"/>
              <a:t>Why Standardized Formatting?</a:t>
            </a:r>
          </a:p>
        </p:txBody>
      </p:sp>
      <p:sp>
        <p:nvSpPr>
          <p:cNvPr id="13" name="Isosceles Triangle 12">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7" name="Content Placeholder 4">
            <a:extLst>
              <a:ext uri="{FF2B5EF4-FFF2-40B4-BE49-F238E27FC236}">
                <a16:creationId xmlns:a16="http://schemas.microsoft.com/office/drawing/2014/main" id="{B0E18063-7997-524E-5207-AF2AB8FE0F06}"/>
              </a:ext>
            </a:extLst>
          </p:cNvPr>
          <p:cNvGraphicFramePr>
            <a:graphicFrameLocks noGrp="1"/>
          </p:cNvGraphicFramePr>
          <p:nvPr>
            <p:ph idx="1"/>
            <p:extLst>
              <p:ext uri="{D42A27DB-BD31-4B8C-83A1-F6EECF244321}">
                <p14:modId xmlns:p14="http://schemas.microsoft.com/office/powerpoint/2010/main" val="2050482054"/>
              </p:ext>
            </p:extLst>
          </p:nvPr>
        </p:nvGraphicFramePr>
        <p:xfrm>
          <a:off x="965199" y="1948543"/>
          <a:ext cx="7213600"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42488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28" name="Straight Connector 7">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81353"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82600" y="816638"/>
            <a:ext cx="2525519" cy="5224724"/>
          </a:xfrm>
        </p:spPr>
        <p:txBody>
          <a:bodyPr anchor="ctr">
            <a:normAutofit/>
          </a:bodyPr>
          <a:lstStyle/>
          <a:p>
            <a:r>
              <a:rPr lang="en-US" sz="3100" b="1" dirty="0"/>
              <a:t>What is the Difference Between a Thesis, Dissertation,  Project or Capstone?</a:t>
            </a:r>
          </a:p>
        </p:txBody>
      </p:sp>
      <p:sp>
        <p:nvSpPr>
          <p:cNvPr id="29" name="Content Placeholder 2"/>
          <p:cNvSpPr>
            <a:spLocks noGrp="1"/>
          </p:cNvSpPr>
          <p:nvPr>
            <p:ph idx="1"/>
          </p:nvPr>
        </p:nvSpPr>
        <p:spPr>
          <a:xfrm>
            <a:off x="3181353" y="457200"/>
            <a:ext cx="4743447" cy="6172200"/>
          </a:xfrm>
        </p:spPr>
        <p:txBody>
          <a:bodyPr anchor="ctr">
            <a:normAutofit lnSpcReduction="10000"/>
          </a:bodyPr>
          <a:lstStyle/>
          <a:p>
            <a:pPr>
              <a:lnSpc>
                <a:spcPct val="90000"/>
              </a:lnSpc>
              <a:buClr>
                <a:schemeClr val="accent2">
                  <a:lumMod val="75000"/>
                </a:schemeClr>
              </a:buClr>
            </a:pPr>
            <a:r>
              <a:rPr lang="en-US" sz="1700" dirty="0"/>
              <a:t>All three are academic comprehensive papers at the end of your graduate degree’s requirements.</a:t>
            </a:r>
          </a:p>
          <a:p>
            <a:pPr>
              <a:lnSpc>
                <a:spcPct val="90000"/>
              </a:lnSpc>
              <a:buClr>
                <a:schemeClr val="accent2">
                  <a:lumMod val="75000"/>
                </a:schemeClr>
              </a:buClr>
            </a:pPr>
            <a:r>
              <a:rPr lang="en-US" sz="1700" dirty="0"/>
              <a:t>Often, thesis and dissertation are used interchangeably. For UAA purposes, the dissertation is the culminating paper at the end of a doctoral degree. It consists of theories, and arguments based on the student’s original research. </a:t>
            </a:r>
          </a:p>
          <a:p>
            <a:pPr>
              <a:lnSpc>
                <a:spcPct val="90000"/>
              </a:lnSpc>
              <a:buClr>
                <a:schemeClr val="accent2">
                  <a:lumMod val="75000"/>
                </a:schemeClr>
              </a:buClr>
            </a:pPr>
            <a:r>
              <a:rPr lang="en-US" sz="1700" dirty="0"/>
              <a:t>A thesis is the culminating paper at the end of the Master’s degree. It is usually based on existing research in the student’s area of study.</a:t>
            </a:r>
          </a:p>
          <a:p>
            <a:pPr>
              <a:lnSpc>
                <a:spcPct val="90000"/>
              </a:lnSpc>
              <a:buClr>
                <a:schemeClr val="accent2">
                  <a:lumMod val="75000"/>
                </a:schemeClr>
              </a:buClr>
            </a:pPr>
            <a:r>
              <a:rPr lang="en-US" sz="1700" dirty="0"/>
              <a:t>A project is the culminating paper for an applied doctorate or an applied Master’s degree. It may involve original research or real-life problem solving. </a:t>
            </a:r>
          </a:p>
          <a:p>
            <a:pPr>
              <a:lnSpc>
                <a:spcPct val="90000"/>
              </a:lnSpc>
              <a:buClr>
                <a:schemeClr val="accent2">
                  <a:lumMod val="75000"/>
                </a:schemeClr>
              </a:buClr>
            </a:pPr>
            <a:r>
              <a:rPr lang="en-US" sz="1700" dirty="0"/>
              <a:t>A dissertation or thesis is usually much more in-depth than a project.</a:t>
            </a:r>
          </a:p>
          <a:p>
            <a:pPr>
              <a:lnSpc>
                <a:spcPct val="90000"/>
              </a:lnSpc>
              <a:buClr>
                <a:schemeClr val="accent2">
                  <a:lumMod val="75000"/>
                </a:schemeClr>
              </a:buClr>
            </a:pPr>
            <a:r>
              <a:rPr lang="en-US" sz="1700" dirty="0"/>
              <a:t>A capstone project answers questions of practical importance such as developing a test or educational method, or evaluating an intervention, curriculum or protocol within a setting.</a:t>
            </a:r>
          </a:p>
          <a:p>
            <a:pPr marL="0" indent="0">
              <a:lnSpc>
                <a:spcPct val="90000"/>
              </a:lnSpc>
              <a:buClr>
                <a:srgbClr val="FFFF00"/>
              </a:buClr>
              <a:buNone/>
            </a:pPr>
            <a:endParaRPr lang="en-US" sz="1700" dirty="0"/>
          </a:p>
        </p:txBody>
      </p:sp>
    </p:spTree>
    <p:extLst>
      <p:ext uri="{BB962C8B-B14F-4D97-AF65-F5344CB8AC3E}">
        <p14:creationId xmlns:p14="http://schemas.microsoft.com/office/powerpoint/2010/main" val="2571725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72F65-344A-D394-1D80-0BBCB88BF41B}"/>
              </a:ext>
            </a:extLst>
          </p:cNvPr>
          <p:cNvSpPr>
            <a:spLocks noGrp="1"/>
          </p:cNvSpPr>
          <p:nvPr>
            <p:ph type="ctrTitle"/>
          </p:nvPr>
        </p:nvSpPr>
        <p:spPr/>
        <p:txBody>
          <a:bodyPr/>
          <a:lstStyle/>
          <a:p>
            <a:r>
              <a:rPr lang="en-US" dirty="0"/>
              <a:t>Getting Ready to Format</a:t>
            </a:r>
          </a:p>
        </p:txBody>
      </p:sp>
      <p:sp>
        <p:nvSpPr>
          <p:cNvPr id="3" name="Subtitle 2">
            <a:extLst>
              <a:ext uri="{FF2B5EF4-FFF2-40B4-BE49-F238E27FC236}">
                <a16:creationId xmlns:a16="http://schemas.microsoft.com/office/drawing/2014/main" id="{ABA43F0F-AA94-E07E-5B95-46F01439CB42}"/>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203368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65199" y="609600"/>
            <a:ext cx="7648121" cy="1099457"/>
          </a:xfrm>
        </p:spPr>
        <p:txBody>
          <a:bodyPr>
            <a:normAutofit/>
          </a:bodyPr>
          <a:lstStyle/>
          <a:p>
            <a:r>
              <a:rPr lang="en-US" b="1"/>
              <a:t>Fonts, Bolding, and Spacing</a:t>
            </a:r>
          </a:p>
        </p:txBody>
      </p:sp>
      <p:sp>
        <p:nvSpPr>
          <p:cNvPr id="11" name="Isosceles Triangle 10">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Content Placeholder 2">
            <a:extLst>
              <a:ext uri="{FF2B5EF4-FFF2-40B4-BE49-F238E27FC236}">
                <a16:creationId xmlns:a16="http://schemas.microsoft.com/office/drawing/2014/main" id="{2B677B1F-55F1-FF1A-4D8F-C3BF8B617524}"/>
              </a:ext>
            </a:extLst>
          </p:cNvPr>
          <p:cNvGraphicFramePr>
            <a:graphicFrameLocks noGrp="1"/>
          </p:cNvGraphicFramePr>
          <p:nvPr>
            <p:ph idx="1"/>
            <p:extLst>
              <p:ext uri="{D42A27DB-BD31-4B8C-83A1-F6EECF244321}">
                <p14:modId xmlns:p14="http://schemas.microsoft.com/office/powerpoint/2010/main" val="2588206669"/>
              </p:ext>
            </p:extLst>
          </p:nvPr>
        </p:nvGraphicFramePr>
        <p:xfrm>
          <a:off x="965199" y="1600200"/>
          <a:ext cx="72136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84433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65199" y="609600"/>
            <a:ext cx="7648121" cy="1099457"/>
          </a:xfrm>
        </p:spPr>
        <p:txBody>
          <a:bodyPr>
            <a:normAutofit/>
          </a:bodyPr>
          <a:lstStyle/>
          <a:p>
            <a:r>
              <a:rPr lang="en-US" b="1"/>
              <a:t>Margins and Miscellaneous</a:t>
            </a:r>
          </a:p>
        </p:txBody>
      </p:sp>
      <p:sp>
        <p:nvSpPr>
          <p:cNvPr id="11" name="Isosceles Triangle 10">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Content Placeholder 2">
            <a:extLst>
              <a:ext uri="{FF2B5EF4-FFF2-40B4-BE49-F238E27FC236}">
                <a16:creationId xmlns:a16="http://schemas.microsoft.com/office/drawing/2014/main" id="{B9CBEC54-B24D-2263-9225-45DF452E15BC}"/>
              </a:ext>
            </a:extLst>
          </p:cNvPr>
          <p:cNvGraphicFramePr>
            <a:graphicFrameLocks noGrp="1"/>
          </p:cNvGraphicFramePr>
          <p:nvPr>
            <p:ph idx="1"/>
            <p:extLst>
              <p:ext uri="{D42A27DB-BD31-4B8C-83A1-F6EECF244321}">
                <p14:modId xmlns:p14="http://schemas.microsoft.com/office/powerpoint/2010/main" val="4058659372"/>
              </p:ext>
            </p:extLst>
          </p:nvPr>
        </p:nvGraphicFramePr>
        <p:xfrm>
          <a:off x="965199" y="1948543"/>
          <a:ext cx="7213600" cy="40934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97425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3681413"/>
            <a:ext cx="3572669"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6"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8467"/>
            <a:ext cx="2255512"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8467"/>
            <a:ext cx="1941419"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3048000"/>
            <a:ext cx="2444750"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8467"/>
            <a:ext cx="2140744"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3589867"/>
            <a:ext cx="1362870"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08000" y="609600"/>
            <a:ext cx="2882531" cy="5175624"/>
          </a:xfrm>
        </p:spPr>
        <p:txBody>
          <a:bodyPr anchor="ctr">
            <a:normAutofit/>
          </a:bodyPr>
          <a:lstStyle/>
          <a:p>
            <a:r>
              <a:rPr lang="en-US" b="1">
                <a:solidFill>
                  <a:schemeClr val="tx1">
                    <a:lumMod val="85000"/>
                    <a:lumOff val="15000"/>
                  </a:schemeClr>
                </a:solidFill>
              </a:rPr>
              <a:t>Page Numbering</a:t>
            </a:r>
          </a:p>
        </p:txBody>
      </p:sp>
      <p:sp>
        <p:nvSpPr>
          <p:cNvPr id="26" name="Freeform: Shape 25">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8467"/>
            <a:ext cx="5332385"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4587063" y="609601"/>
            <a:ext cx="4133472" cy="5175624"/>
          </a:xfrm>
        </p:spPr>
        <p:txBody>
          <a:bodyPr anchor="ctr">
            <a:normAutofit/>
          </a:bodyPr>
          <a:lstStyle/>
          <a:p>
            <a:pPr marL="0" indent="0">
              <a:lnSpc>
                <a:spcPct val="90000"/>
              </a:lnSpc>
              <a:buClr>
                <a:srgbClr val="C00000"/>
              </a:buClr>
              <a:buNone/>
            </a:pPr>
            <a:r>
              <a:rPr lang="en-US" b="1">
                <a:solidFill>
                  <a:srgbClr val="FFFFFF"/>
                </a:solidFill>
                <a:latin typeface="+mj-lt"/>
              </a:rPr>
              <a:t>Preliminary Pages are all pages that come before chapter 1 of your paper. </a:t>
            </a:r>
            <a:br>
              <a:rPr lang="en-US" b="1">
                <a:solidFill>
                  <a:srgbClr val="FFFFFF"/>
                </a:solidFill>
                <a:latin typeface="+mj-lt"/>
              </a:rPr>
            </a:br>
            <a:endParaRPr lang="en-US" b="1">
              <a:solidFill>
                <a:srgbClr val="FFFFFF"/>
              </a:solidFill>
              <a:latin typeface="+mj-lt"/>
            </a:endParaRPr>
          </a:p>
          <a:p>
            <a:pPr lvl="1">
              <a:lnSpc>
                <a:spcPct val="90000"/>
              </a:lnSpc>
              <a:buClr>
                <a:srgbClr val="C00000"/>
              </a:buClr>
              <a:buFont typeface="Wingdings" panose="05000000000000000000" pitchFamily="2" charset="2"/>
              <a:buChar char="ü"/>
            </a:pPr>
            <a:r>
              <a:rPr lang="en-US">
                <a:solidFill>
                  <a:srgbClr val="FFFFFF"/>
                </a:solidFill>
                <a:latin typeface="+mj-lt"/>
              </a:rPr>
              <a:t>Number every page (except for the title page and the page immediately after. The first page with a page number is the Abstract.</a:t>
            </a:r>
            <a:br>
              <a:rPr lang="en-US">
                <a:solidFill>
                  <a:srgbClr val="FFFFFF"/>
                </a:solidFill>
                <a:latin typeface="+mj-lt"/>
              </a:rPr>
            </a:br>
            <a:r>
              <a:rPr lang="en-US">
                <a:solidFill>
                  <a:srgbClr val="FFFFFF"/>
                </a:solidFill>
                <a:latin typeface="+mj-lt"/>
              </a:rPr>
              <a:t> </a:t>
            </a:r>
          </a:p>
          <a:p>
            <a:pPr lvl="1">
              <a:lnSpc>
                <a:spcPct val="90000"/>
              </a:lnSpc>
              <a:buClr>
                <a:srgbClr val="C00000"/>
              </a:buClr>
              <a:buFont typeface="Wingdings" panose="05000000000000000000" pitchFamily="2" charset="2"/>
              <a:buChar char="ü"/>
            </a:pPr>
            <a:r>
              <a:rPr lang="en-US">
                <a:solidFill>
                  <a:srgbClr val="FFFFFF"/>
                </a:solidFill>
                <a:latin typeface="+mj-lt"/>
              </a:rPr>
              <a:t>Assign lower case </a:t>
            </a:r>
            <a:r>
              <a:rPr lang="en-US" i="1">
                <a:solidFill>
                  <a:srgbClr val="FFFFFF"/>
                </a:solidFill>
                <a:latin typeface="+mj-lt"/>
              </a:rPr>
              <a:t>Roman numerals </a:t>
            </a:r>
            <a:r>
              <a:rPr lang="en-US">
                <a:solidFill>
                  <a:srgbClr val="FFFFFF"/>
                </a:solidFill>
                <a:latin typeface="+mj-lt"/>
              </a:rPr>
              <a:t>to all preliminary pages (starting with Abstract as page “iii”).</a:t>
            </a:r>
            <a:br>
              <a:rPr lang="en-US">
                <a:solidFill>
                  <a:srgbClr val="FFFFFF"/>
                </a:solidFill>
                <a:latin typeface="+mj-lt"/>
              </a:rPr>
            </a:br>
            <a:endParaRPr lang="en-US">
              <a:solidFill>
                <a:srgbClr val="FFFFFF"/>
              </a:solidFill>
              <a:latin typeface="+mj-lt"/>
            </a:endParaRPr>
          </a:p>
          <a:p>
            <a:pPr lvl="1">
              <a:lnSpc>
                <a:spcPct val="90000"/>
              </a:lnSpc>
              <a:buClr>
                <a:srgbClr val="C00000"/>
              </a:buClr>
              <a:buFont typeface="Wingdings" panose="05000000000000000000" pitchFamily="2" charset="2"/>
              <a:buChar char="ü"/>
            </a:pPr>
            <a:r>
              <a:rPr lang="en-US">
                <a:solidFill>
                  <a:srgbClr val="FFFFFF"/>
                </a:solidFill>
                <a:latin typeface="+mj-lt"/>
              </a:rPr>
              <a:t>Assign </a:t>
            </a:r>
            <a:r>
              <a:rPr lang="en-US" i="1">
                <a:solidFill>
                  <a:srgbClr val="FFFFFF"/>
                </a:solidFill>
                <a:latin typeface="+mj-lt"/>
              </a:rPr>
              <a:t>Arabic numerals </a:t>
            </a:r>
            <a:r>
              <a:rPr lang="en-US">
                <a:solidFill>
                  <a:srgbClr val="FFFFFF"/>
                </a:solidFill>
                <a:latin typeface="+mj-lt"/>
              </a:rPr>
              <a:t>to the body of the work, including References and Appendices.</a:t>
            </a:r>
            <a:br>
              <a:rPr lang="en-US">
                <a:solidFill>
                  <a:srgbClr val="FFFFFF"/>
                </a:solidFill>
                <a:latin typeface="+mj-lt"/>
              </a:rPr>
            </a:br>
            <a:endParaRPr lang="en-US">
              <a:solidFill>
                <a:srgbClr val="FFFFFF"/>
              </a:solidFill>
              <a:latin typeface="+mj-lt"/>
            </a:endParaRPr>
          </a:p>
          <a:p>
            <a:pPr lvl="1">
              <a:lnSpc>
                <a:spcPct val="90000"/>
              </a:lnSpc>
              <a:buClr>
                <a:srgbClr val="C00000"/>
              </a:buClr>
              <a:buFont typeface="Wingdings" panose="05000000000000000000" pitchFamily="2" charset="2"/>
              <a:buChar char="ü"/>
            </a:pPr>
            <a:r>
              <a:rPr lang="en-US">
                <a:solidFill>
                  <a:srgbClr val="FFFFFF"/>
                </a:solidFill>
                <a:latin typeface="+mj-lt"/>
              </a:rPr>
              <a:t>All page numbers must be placed in the center of the footer.</a:t>
            </a:r>
          </a:p>
          <a:p>
            <a:pPr marL="457200" lvl="1" indent="0">
              <a:lnSpc>
                <a:spcPct val="90000"/>
              </a:lnSpc>
              <a:buClr>
                <a:srgbClr val="FFFF00"/>
              </a:buClr>
              <a:buNone/>
            </a:pPr>
            <a:endParaRPr lang="en-US">
              <a:solidFill>
                <a:srgbClr val="FFFFFF"/>
              </a:solidFill>
              <a:latin typeface="+mj-lt"/>
            </a:endParaRPr>
          </a:p>
        </p:txBody>
      </p:sp>
    </p:spTree>
    <p:extLst>
      <p:ext uri="{BB962C8B-B14F-4D97-AF65-F5344CB8AC3E}">
        <p14:creationId xmlns:p14="http://schemas.microsoft.com/office/powerpoint/2010/main" val="1347745292"/>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158996</TotalTime>
  <Words>2676</Words>
  <Application>Microsoft Office PowerPoint</Application>
  <PresentationFormat>On-screen Show (4:3)</PresentationFormat>
  <Paragraphs>182</Paragraphs>
  <Slides>23</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Trebuchet MS</vt:lpstr>
      <vt:lpstr>Wingdings</vt:lpstr>
      <vt:lpstr>Wingdings 3</vt:lpstr>
      <vt:lpstr>Facet</vt:lpstr>
      <vt:lpstr>   Formatting the Preliminary Pages of Your Thesis, Dissertation, or Project</vt:lpstr>
      <vt:lpstr>Who Does What  in the Graduate School?</vt:lpstr>
      <vt:lpstr>  Introduction:  Why Standardize Preliminary Pages?</vt:lpstr>
      <vt:lpstr>Why Standardized Formatting?</vt:lpstr>
      <vt:lpstr>What is the Difference Between a Thesis, Dissertation,  Project or Capstone?</vt:lpstr>
      <vt:lpstr>Getting Ready to Format</vt:lpstr>
      <vt:lpstr>Fonts, Bolding, and Spacing</vt:lpstr>
      <vt:lpstr>Margins and Miscellaneous</vt:lpstr>
      <vt:lpstr>Page Numbering</vt:lpstr>
      <vt:lpstr>What are Preliminary Pages?</vt:lpstr>
      <vt:lpstr>Sectioning Your Text </vt:lpstr>
      <vt:lpstr>    Preliminary Pages  </vt:lpstr>
      <vt:lpstr>Title Page</vt:lpstr>
      <vt:lpstr>Common Formatting Mistakes on the Title Page</vt:lpstr>
      <vt:lpstr>Abstract Page </vt:lpstr>
      <vt:lpstr>Common Formatting Errors  on the Abstract Page</vt:lpstr>
      <vt:lpstr>Table of Contents</vt:lpstr>
      <vt:lpstr>Common Formatting Mistakes for the List of Figures, Tables and Appendices</vt:lpstr>
      <vt:lpstr>Common Formatting Mistakes in the Text</vt:lpstr>
      <vt:lpstr>General Information</vt:lpstr>
      <vt:lpstr>General Information (cont’d)</vt:lpstr>
      <vt:lpstr>More General Information…</vt:lpstr>
      <vt:lpstr>What Happens Next?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Guidelines for Preparation of Your Thesis or Dissertation</dc:title>
  <dc:creator>itsdesktop</dc:creator>
  <cp:lastModifiedBy>Elisa Mattison</cp:lastModifiedBy>
  <cp:revision>473</cp:revision>
  <cp:lastPrinted>2022-10-07T19:35:40Z</cp:lastPrinted>
  <dcterms:created xsi:type="dcterms:W3CDTF">2012-10-22T19:35:26Z</dcterms:created>
  <dcterms:modified xsi:type="dcterms:W3CDTF">2023-07-08T00:23:20Z</dcterms:modified>
</cp:coreProperties>
</file>