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Maven Pro" panose="020B0604020202020204" charset="0"/>
      <p:regular r:id="rId17"/>
      <p:bold r:id="rId18"/>
    </p:embeddedFont>
    <p:embeddedFont>
      <p:font typeface="Nunit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90" y="11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Britteny</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12535d2e402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12535d2e402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12535d2e40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12535d2e40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d1a047962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d1a04796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12535d2e40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12535d2e40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f64dda2814_0_3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f64dda2814_0_3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f64dda2814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f64dda2814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t>Britteny</a:t>
            </a:r>
            <a:endParaRPr/>
          </a:p>
          <a:p>
            <a:pPr marL="0" lvl="0" indent="0" algn="l" rtl="0">
              <a:spcBef>
                <a:spcPts val="120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fd2c5c85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fd2c5c85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
                <a:solidFill>
                  <a:schemeClr val="dk1"/>
                </a:solidFill>
              </a:rPr>
              <a:t>Britteny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fd2c5c85a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fd2c5c85a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
                <a:solidFill>
                  <a:schemeClr val="dk1"/>
                </a:solidFill>
              </a:rPr>
              <a:t>Britteny</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fd2c5c85a2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fd2c5c85a2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
                <a:solidFill>
                  <a:srgbClr val="424242"/>
                </a:solidFill>
              </a:rPr>
              <a:t>Britteny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fd2c5c85a2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fd2c5c85a2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125362fac1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125362fac1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12535d2e40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12535d2e40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12535d2e402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12535d2e40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tilthighered.com/assets/pdffiles/Transparent%20Assignment%20Template.pdf" TargetMode="External"/><Relationship Id="rId3" Type="http://schemas.openxmlformats.org/officeDocument/2006/relationships/hyperlink" Target="https://rise.articulate.com/share/xdZSTZLlvf9qUDkI75quQkok67ZTieIv#/" TargetMode="External"/><Relationship Id="rId7" Type="http://schemas.openxmlformats.org/officeDocument/2006/relationships/hyperlink" Target="https://tilthighered.com/assets/pdffiles/Template.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tilthighered.com/faq" TargetMode="External"/><Relationship Id="rId11" Type="http://schemas.openxmlformats.org/officeDocument/2006/relationships/hyperlink" Target="https://ebookcentral.proquest.com/lib/alaskauniv-ebooks/detail.action?docID=5752578" TargetMode="External"/><Relationship Id="rId5" Type="http://schemas.openxmlformats.org/officeDocument/2006/relationships/hyperlink" Target="https://tilthighered.com/tiltexamplesandresources" TargetMode="External"/><Relationship Id="rId10" Type="http://schemas.openxmlformats.org/officeDocument/2006/relationships/hyperlink" Target="https://tilthighered.com/assets/pdffiles/Provost-TransparentAssignments-Checklist.docx" TargetMode="External"/><Relationship Id="rId4" Type="http://schemas.openxmlformats.org/officeDocument/2006/relationships/hyperlink" Target="https://tilthighered.com/" TargetMode="External"/><Relationship Id="rId9" Type="http://schemas.openxmlformats.org/officeDocument/2006/relationships/hyperlink" Target="https://tilthighered.com/assets/pdffiles/Checklist%20for%20Designing.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bmhowell2@alaska.edu"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mailto:scstraley@alaska.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354250" y="276175"/>
            <a:ext cx="5072700" cy="3225600"/>
          </a:xfrm>
          <a:prstGeom prst="rect">
            <a:avLst/>
          </a:prstGeom>
        </p:spPr>
        <p:txBody>
          <a:bodyPr spcFirstLastPara="1" wrap="square" lIns="91425" tIns="91425" rIns="91425" bIns="91425" anchor="ctr" anchorCtr="0">
            <a:noAutofit/>
          </a:bodyPr>
          <a:lstStyle/>
          <a:p>
            <a:pPr marL="0" lvl="0" indent="0" algn="l" rtl="0">
              <a:lnSpc>
                <a:spcPct val="115000"/>
              </a:lnSpc>
              <a:spcBef>
                <a:spcPts val="1200"/>
              </a:spcBef>
              <a:spcAft>
                <a:spcPts val="0"/>
              </a:spcAft>
              <a:buClr>
                <a:schemeClr val="dk1"/>
              </a:buClr>
              <a:buSzPts val="1100"/>
              <a:buFont typeface="Arial"/>
              <a:buNone/>
            </a:pPr>
            <a:r>
              <a:rPr lang="en" sz="3000"/>
              <a:t>TILT: Transparency in Learning &amp; Teaching</a:t>
            </a:r>
            <a:endParaRPr sz="3000"/>
          </a:p>
          <a:p>
            <a:pPr marL="0" lvl="0" indent="0" algn="l" rtl="0">
              <a:lnSpc>
                <a:spcPct val="115000"/>
              </a:lnSpc>
              <a:spcBef>
                <a:spcPts val="1200"/>
              </a:spcBef>
              <a:spcAft>
                <a:spcPts val="0"/>
              </a:spcAft>
              <a:buClr>
                <a:schemeClr val="dk1"/>
              </a:buClr>
              <a:buSzPts val="1100"/>
              <a:buFont typeface="Arial"/>
              <a:buNone/>
            </a:pPr>
            <a:endParaRPr sz="3000"/>
          </a:p>
          <a:p>
            <a:pPr marL="0" lvl="0" indent="0" algn="l" rtl="0">
              <a:lnSpc>
                <a:spcPct val="115000"/>
              </a:lnSpc>
              <a:spcBef>
                <a:spcPts val="1200"/>
              </a:spcBef>
              <a:spcAft>
                <a:spcPts val="1200"/>
              </a:spcAft>
              <a:buClr>
                <a:schemeClr val="dk1"/>
              </a:buClr>
              <a:buSzPts val="1100"/>
              <a:buFont typeface="Arial"/>
              <a:buNone/>
            </a:pPr>
            <a:r>
              <a:rPr lang="en" sz="2000"/>
              <a:t>2022 UAA Assessment Retreat</a:t>
            </a:r>
            <a:endParaRPr sz="2000"/>
          </a:p>
        </p:txBody>
      </p:sp>
      <p:sp>
        <p:nvSpPr>
          <p:cNvPr id="278" name="Google Shape;278;p13"/>
          <p:cNvSpPr txBox="1">
            <a:spLocks noGrp="1"/>
          </p:cNvSpPr>
          <p:nvPr>
            <p:ph type="subTitle" idx="1"/>
          </p:nvPr>
        </p:nvSpPr>
        <p:spPr>
          <a:xfrm>
            <a:off x="460300" y="3437225"/>
            <a:ext cx="4610400" cy="1319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500" b="1"/>
              <a:t>Britteny M. Howell &amp; Stasia Straley</a:t>
            </a:r>
            <a:endParaRPr sz="15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2" name="Google Shape;332;p22" descr="The steps used to arrive at the example result and the language used to describe those steps are provided." title="Example TILTed Assignment: After"/>
          <p:cNvPicPr preferRelativeResize="0"/>
          <p:nvPr/>
        </p:nvPicPr>
        <p:blipFill>
          <a:blip r:embed="rId3">
            <a:alphaModFix/>
          </a:blip>
          <a:stretch>
            <a:fillRect/>
          </a:stretch>
        </p:blipFill>
        <p:spPr>
          <a:xfrm>
            <a:off x="1810600" y="1331050"/>
            <a:ext cx="4583625" cy="3583776"/>
          </a:xfrm>
          <a:prstGeom prst="rect">
            <a:avLst/>
          </a:prstGeom>
          <a:noFill/>
          <a:ln>
            <a:noFill/>
          </a:ln>
        </p:spPr>
      </p:pic>
      <p:sp>
        <p:nvSpPr>
          <p:cNvPr id="331" name="Google Shape;331;p22"/>
          <p:cNvSpPr txBox="1">
            <a:spLocks noGrp="1"/>
          </p:cNvSpPr>
          <p:nvPr>
            <p:ph type="title"/>
          </p:nvPr>
        </p:nvSpPr>
        <p:spPr>
          <a:xfrm>
            <a:off x="1297525" y="573550"/>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Example TILTed Assignment: </a:t>
            </a:r>
            <a:r>
              <a:rPr lang="en" dirty="0" smtClean="0"/>
              <a:t>After</a:t>
            </a:r>
            <a:r>
              <a:rPr lang="en" sz="2400" dirty="0" smtClean="0">
                <a:solidFill>
                  <a:srgbClr val="FF0000"/>
                </a:solidFill>
              </a:rPr>
              <a:t> </a:t>
            </a:r>
            <a:r>
              <a:rPr lang="en" sz="100" dirty="0" smtClean="0">
                <a:solidFill>
                  <a:schemeClr val="bg1"/>
                </a:solidFill>
              </a:rPr>
              <a:t>3</a:t>
            </a:r>
            <a:endParaRPr sz="1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pic>
        <p:nvPicPr>
          <p:cNvPr id="338" name="Google Shape;338;p23" descr="Finally, the criteria for the assignment are provided, with a rubric on which the student will be garded." title="Example TILTed Assignment cont."/>
          <p:cNvPicPr preferRelativeResize="0"/>
          <p:nvPr/>
        </p:nvPicPr>
        <p:blipFill>
          <a:blip r:embed="rId3">
            <a:alphaModFix/>
          </a:blip>
          <a:stretch>
            <a:fillRect/>
          </a:stretch>
        </p:blipFill>
        <p:spPr>
          <a:xfrm>
            <a:off x="915800" y="1299750"/>
            <a:ext cx="6973199" cy="3433375"/>
          </a:xfrm>
          <a:prstGeom prst="rect">
            <a:avLst/>
          </a:prstGeom>
          <a:noFill/>
          <a:ln>
            <a:noFill/>
          </a:ln>
        </p:spPr>
      </p:pic>
      <p:sp>
        <p:nvSpPr>
          <p:cNvPr id="337" name="Google Shape;337;p23"/>
          <p:cNvSpPr txBox="1">
            <a:spLocks noGrp="1"/>
          </p:cNvSpPr>
          <p:nvPr>
            <p:ph type="title"/>
          </p:nvPr>
        </p:nvSpPr>
        <p:spPr>
          <a:xfrm>
            <a:off x="1297525" y="573550"/>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Example TILTed Assignment: </a:t>
            </a:r>
            <a:r>
              <a:rPr lang="en" dirty="0" smtClean="0"/>
              <a:t>After </a:t>
            </a:r>
            <a:r>
              <a:rPr lang="en" sz="200" dirty="0" smtClean="0">
                <a:solidFill>
                  <a:schemeClr val="bg1"/>
                </a:solidFill>
              </a:rPr>
              <a:t>4</a:t>
            </a:r>
            <a:endParaRPr sz="2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It Works</a:t>
            </a:r>
            <a:endParaRPr/>
          </a:p>
        </p:txBody>
      </p:sp>
      <p:sp>
        <p:nvSpPr>
          <p:cNvPr id="344" name="Google Shape;344;p24"/>
          <p:cNvSpPr txBox="1">
            <a:spLocks noGrp="1"/>
          </p:cNvSpPr>
          <p:nvPr>
            <p:ph type="body" idx="1"/>
          </p:nvPr>
        </p:nvSpPr>
        <p:spPr>
          <a:xfrm>
            <a:off x="1043575" y="1486925"/>
            <a:ext cx="7290600" cy="30447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00000"/>
              </a:buClr>
              <a:buSzPts val="1600"/>
              <a:buAutoNum type="arabicPeriod"/>
            </a:pPr>
            <a:r>
              <a:rPr lang="en" sz="1600">
                <a:solidFill>
                  <a:srgbClr val="000000"/>
                </a:solidFill>
              </a:rPr>
              <a:t>Students who received transparent instruction demonstrate elevated confidence, belonging, and metacognitive awareness of skill development.</a:t>
            </a:r>
            <a:endParaRPr sz="1600">
              <a:solidFill>
                <a:srgbClr val="000000"/>
              </a:solidFill>
            </a:endParaRPr>
          </a:p>
          <a:p>
            <a:pPr marL="457200" lvl="0" indent="-330200" algn="l" rtl="0">
              <a:spcBef>
                <a:spcPts val="0"/>
              </a:spcBef>
              <a:spcAft>
                <a:spcPts val="0"/>
              </a:spcAft>
              <a:buClr>
                <a:srgbClr val="000000"/>
              </a:buClr>
              <a:buSzPts val="1600"/>
              <a:buAutoNum type="arabicPeriod"/>
            </a:pPr>
            <a:r>
              <a:rPr lang="en" sz="1600">
                <a:solidFill>
                  <a:srgbClr val="000000"/>
                </a:solidFill>
              </a:rPr>
              <a:t>Confidence and belonging are success predictors that correlate with increased persistence and higher grades.</a:t>
            </a:r>
            <a:endParaRPr sz="1600">
              <a:solidFill>
                <a:srgbClr val="000000"/>
              </a:solidFill>
            </a:endParaRPr>
          </a:p>
          <a:p>
            <a:pPr marL="457200" lvl="0" indent="-330200" algn="l" rtl="0">
              <a:spcBef>
                <a:spcPts val="0"/>
              </a:spcBef>
              <a:spcAft>
                <a:spcPts val="0"/>
              </a:spcAft>
              <a:buClr>
                <a:srgbClr val="000000"/>
              </a:buClr>
              <a:buSzPts val="1600"/>
              <a:buAutoNum type="arabicPeriod"/>
            </a:pPr>
            <a:r>
              <a:rPr lang="en" sz="1600">
                <a:solidFill>
                  <a:srgbClr val="000000"/>
                </a:solidFill>
              </a:rPr>
              <a:t>Increases in student persistence for students who receive transparent instruction last at least two years. Benefits are greater for underserved (first generation, low income, underrepresented) students.</a:t>
            </a:r>
            <a:endParaRPr sz="1600">
              <a:solidFill>
                <a:srgbClr val="000000"/>
              </a:solidFill>
            </a:endParaRPr>
          </a:p>
          <a:p>
            <a:pPr marL="457200" lvl="0" indent="-330200" algn="l" rtl="0">
              <a:spcBef>
                <a:spcPts val="0"/>
              </a:spcBef>
              <a:spcAft>
                <a:spcPts val="0"/>
              </a:spcAft>
              <a:buClr>
                <a:srgbClr val="000000"/>
              </a:buClr>
              <a:buSzPts val="1600"/>
              <a:buAutoNum type="arabicPeriod"/>
            </a:pPr>
            <a:r>
              <a:rPr lang="en" sz="1600">
                <a:solidFill>
                  <a:srgbClr val="000000"/>
                </a:solidFill>
              </a:rPr>
              <a:t>TILT assists in the metacognition process.</a:t>
            </a:r>
            <a:endParaRPr sz="1600">
              <a:solidFill>
                <a:srgbClr val="000000"/>
              </a:solidFill>
            </a:endParaRPr>
          </a:p>
          <a:p>
            <a:pPr marL="457200" lvl="0" indent="-330200" algn="l" rtl="0">
              <a:spcBef>
                <a:spcPts val="0"/>
              </a:spcBef>
              <a:spcAft>
                <a:spcPts val="0"/>
              </a:spcAft>
              <a:buClr>
                <a:srgbClr val="000000"/>
              </a:buClr>
              <a:buSzPts val="1600"/>
              <a:buAutoNum type="arabicPeriod"/>
            </a:pPr>
            <a:r>
              <a:rPr lang="en" sz="1600">
                <a:solidFill>
                  <a:srgbClr val="000000"/>
                </a:solidFill>
              </a:rPr>
              <a:t>Providing examples allows students to begin at the same starting line, with equitable access to information about what good work looks like.</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Additional TILT Resources</a:t>
            </a:r>
            <a:endParaRPr/>
          </a:p>
        </p:txBody>
      </p:sp>
      <p:sp>
        <p:nvSpPr>
          <p:cNvPr id="350" name="Google Shape;350;p25"/>
          <p:cNvSpPr txBox="1">
            <a:spLocks noGrp="1"/>
          </p:cNvSpPr>
          <p:nvPr>
            <p:ph type="body" idx="1"/>
          </p:nvPr>
        </p:nvSpPr>
        <p:spPr>
          <a:xfrm>
            <a:off x="1303800" y="1426800"/>
            <a:ext cx="7030500" cy="31050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Clr>
                <a:srgbClr val="000000"/>
              </a:buClr>
              <a:buSzPts val="1500"/>
              <a:buAutoNum type="arabicPeriod"/>
            </a:pPr>
            <a:r>
              <a:rPr lang="en" sz="1500" u="sng">
                <a:solidFill>
                  <a:srgbClr val="1155CC"/>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TILT course</a:t>
            </a:r>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TILT Website</a:t>
            </a:r>
            <a:endParaRPr sz="1500">
              <a:solidFill>
                <a:srgbClr val="000000"/>
              </a:solidFill>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TILT Examples and Resources</a:t>
            </a:r>
            <a:endParaRPr sz="1500">
              <a:solidFill>
                <a:srgbClr val="000000"/>
              </a:solidFill>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6">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TILT FAQ</a:t>
            </a:r>
            <a:r>
              <a:rPr lang="en" sz="1500">
                <a:solidFill>
                  <a:srgbClr val="000000"/>
                </a:solidFill>
              </a:rPr>
              <a:t> </a:t>
            </a:r>
            <a:endParaRPr sz="1500">
              <a:solidFill>
                <a:srgbClr val="000000"/>
              </a:solidFill>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7">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TILT Template</a:t>
            </a:r>
            <a:endParaRPr sz="1500">
              <a:solidFill>
                <a:srgbClr val="000000"/>
              </a:solidFill>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8">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Transparent Assignment Template</a:t>
            </a:r>
            <a:endParaRPr sz="1500">
              <a:solidFill>
                <a:srgbClr val="000000"/>
              </a:solidFill>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9">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Checklist one</a:t>
            </a:r>
            <a:r>
              <a:rPr lang="en" sz="1500">
                <a:solidFill>
                  <a:srgbClr val="000000"/>
                </a:solidFill>
              </a:rPr>
              <a:t> and </a:t>
            </a:r>
            <a:r>
              <a:rPr lang="en" sz="1500" u="sng">
                <a:solidFill>
                  <a:srgbClr val="1155CC"/>
                </a:solidFill>
                <a:hlinkClick r:id="rId10">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Checklist two</a:t>
            </a:r>
            <a:endParaRPr sz="1500">
              <a:solidFill>
                <a:srgbClr val="000000"/>
              </a:solidFill>
            </a:endParaRPr>
          </a:p>
          <a:p>
            <a:pPr marL="457200" lvl="0" indent="-323850" algn="l" rtl="0">
              <a:spcBef>
                <a:spcPts val="0"/>
              </a:spcBef>
              <a:spcAft>
                <a:spcPts val="0"/>
              </a:spcAft>
              <a:buClr>
                <a:srgbClr val="000000"/>
              </a:buClr>
              <a:buSzPts val="1500"/>
              <a:buAutoNum type="arabicPeriod"/>
            </a:pPr>
            <a:r>
              <a:rPr lang="en" sz="1500" u="sng">
                <a:solidFill>
                  <a:srgbClr val="1155CC"/>
                </a:solidFill>
                <a:hlinkClick r:id="rId11">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Transparent Design in Higher Education Teaching and Leadership : A Guide to Implementing the Transparency Framework Institution-Wide to Improve Learning and Retention</a:t>
            </a:r>
            <a:r>
              <a:rPr lang="en" sz="1500">
                <a:solidFill>
                  <a:srgbClr val="000000"/>
                </a:solidFill>
              </a:rPr>
              <a:t> by Mary-Ann Winkelmes, Allison Boye, Suzanne Tapp, Peter Felten, and Ashley Finley</a:t>
            </a:r>
            <a:endParaRPr sz="1500">
              <a:solidFill>
                <a:srgbClr val="000000"/>
              </a:solidFill>
            </a:endParaRPr>
          </a:p>
          <a:p>
            <a:pPr marL="0" lvl="0" indent="0" algn="l" rtl="0">
              <a:spcBef>
                <a:spcPts val="6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6"/>
          <p:cNvSpPr txBox="1">
            <a:spLocks noGrp="1"/>
          </p:cNvSpPr>
          <p:nvPr>
            <p:ph type="ctrTitle"/>
          </p:nvPr>
        </p:nvSpPr>
        <p:spPr>
          <a:xfrm>
            <a:off x="435975" y="382550"/>
            <a:ext cx="6121200" cy="1201800"/>
          </a:xfrm>
          <a:prstGeom prst="rect">
            <a:avLst/>
          </a:prstGeom>
        </p:spPr>
        <p:txBody>
          <a:bodyPr spcFirstLastPara="1" wrap="square" lIns="91425" tIns="91425" rIns="91425" bIns="91425" anchor="ctr" anchorCtr="0">
            <a:noAutofit/>
          </a:bodyPr>
          <a:lstStyle/>
          <a:p>
            <a:pPr marL="0" lvl="0" indent="0" algn="l" rtl="0">
              <a:lnSpc>
                <a:spcPct val="115000"/>
              </a:lnSpc>
              <a:spcBef>
                <a:spcPts val="1200"/>
              </a:spcBef>
              <a:spcAft>
                <a:spcPts val="1200"/>
              </a:spcAft>
              <a:buNone/>
            </a:pPr>
            <a:r>
              <a:rPr lang="en" sz="3000"/>
              <a:t>What questions do you have?</a:t>
            </a:r>
            <a:endParaRPr sz="3000"/>
          </a:p>
        </p:txBody>
      </p:sp>
      <p:sp>
        <p:nvSpPr>
          <p:cNvPr id="356" name="Google Shape;356;p26"/>
          <p:cNvSpPr txBox="1">
            <a:spLocks noGrp="1"/>
          </p:cNvSpPr>
          <p:nvPr>
            <p:ph type="body" idx="4294967295"/>
          </p:nvPr>
        </p:nvSpPr>
        <p:spPr>
          <a:xfrm>
            <a:off x="517325" y="1833950"/>
            <a:ext cx="8166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chemeClr val="lt1"/>
                </a:solidFill>
              </a:rPr>
              <a:t>Britteny M. Howell</a:t>
            </a:r>
            <a:br>
              <a:rPr lang="en" sz="1500">
                <a:solidFill>
                  <a:schemeClr val="lt1"/>
                </a:solidFill>
              </a:rPr>
            </a:br>
            <a:r>
              <a:rPr lang="en" sz="1500" u="sng">
                <a:solidFill>
                  <a:schemeClr val="lt1"/>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bmhowell2@alaska.edu</a:t>
            </a:r>
            <a:endParaRPr sz="1500">
              <a:solidFill>
                <a:schemeClr val="lt1"/>
              </a:solidFill>
            </a:endParaRPr>
          </a:p>
          <a:p>
            <a:pPr marL="0" lvl="0" indent="0" algn="l" rtl="0">
              <a:spcBef>
                <a:spcPts val="1200"/>
              </a:spcBef>
              <a:spcAft>
                <a:spcPts val="0"/>
              </a:spcAft>
              <a:buNone/>
            </a:pPr>
            <a:endParaRPr sz="1500">
              <a:solidFill>
                <a:schemeClr val="lt1"/>
              </a:solidFill>
            </a:endParaRPr>
          </a:p>
          <a:p>
            <a:pPr marL="0" lvl="0" indent="0" algn="l" rtl="0">
              <a:spcBef>
                <a:spcPts val="1200"/>
              </a:spcBef>
              <a:spcAft>
                <a:spcPts val="0"/>
              </a:spcAft>
              <a:buNone/>
            </a:pPr>
            <a:r>
              <a:rPr lang="en" sz="1500">
                <a:solidFill>
                  <a:schemeClr val="lt1"/>
                </a:solidFill>
              </a:rPr>
              <a:t>Stasia Straley</a:t>
            </a:r>
            <a:br>
              <a:rPr lang="en" sz="1500">
                <a:solidFill>
                  <a:schemeClr val="lt1"/>
                </a:solidFill>
              </a:rPr>
            </a:br>
            <a:r>
              <a:rPr lang="en" sz="1500" u="sng">
                <a:solidFill>
                  <a:schemeClr val="lt1"/>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scstraley@alaska.edu</a:t>
            </a:r>
            <a:endParaRPr sz="1500">
              <a:solidFill>
                <a:schemeClr val="lt1"/>
              </a:solidFill>
            </a:endParaRPr>
          </a:p>
          <a:p>
            <a:pPr marL="0" lvl="0" indent="0" algn="l" rtl="0">
              <a:spcBef>
                <a:spcPts val="1200"/>
              </a:spcBef>
              <a:spcAft>
                <a:spcPts val="1200"/>
              </a:spcAft>
              <a:buNone/>
            </a:pPr>
            <a:endParaRPr sz="15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Concepts of TILT</a:t>
            </a:r>
            <a:endParaRPr/>
          </a:p>
        </p:txBody>
      </p:sp>
      <p:sp>
        <p:nvSpPr>
          <p:cNvPr id="284" name="Google Shape;284;p14"/>
          <p:cNvSpPr txBox="1">
            <a:spLocks noGrp="1"/>
          </p:cNvSpPr>
          <p:nvPr>
            <p:ph type="body" idx="1"/>
          </p:nvPr>
        </p:nvSpPr>
        <p:spPr>
          <a:xfrm>
            <a:off x="1303800" y="1393200"/>
            <a:ext cx="7030500" cy="3138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000" b="1"/>
              <a:t>Transparency in Learning and Teaching</a:t>
            </a:r>
            <a:r>
              <a:rPr lang="en" sz="2000"/>
              <a:t> (TILT) aims to advance equitable teaching &amp; learning practices that reduce systemic inequities in higher ed through:</a:t>
            </a:r>
            <a:endParaRPr sz="2000"/>
          </a:p>
          <a:p>
            <a:pPr marL="457200" lvl="0" indent="-355600" algn="l" rtl="0">
              <a:spcBef>
                <a:spcPts val="1200"/>
              </a:spcBef>
              <a:spcAft>
                <a:spcPts val="0"/>
              </a:spcAft>
              <a:buSzPts val="2000"/>
              <a:buAutoNum type="arabicParenR"/>
            </a:pPr>
            <a:r>
              <a:rPr lang="en" sz="2000"/>
              <a:t>Promoting students’ conscious understanding of how they learn, and </a:t>
            </a:r>
            <a:endParaRPr sz="2000"/>
          </a:p>
          <a:p>
            <a:pPr marL="457200" lvl="0" indent="-355600" algn="l" rtl="0">
              <a:spcBef>
                <a:spcPts val="0"/>
              </a:spcBef>
              <a:spcAft>
                <a:spcPts val="0"/>
              </a:spcAft>
              <a:buSzPts val="2000"/>
              <a:buAutoNum type="arabicParenR"/>
            </a:pPr>
            <a:r>
              <a:rPr lang="en" sz="2000"/>
              <a:t>Enabling faculty to gather, share, and benefit from current data about students’ learning to coordinate their efforts across disciplines and institutions</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TILT in Higher Education</a:t>
            </a:r>
            <a:endParaRPr/>
          </a:p>
        </p:txBody>
      </p:sp>
      <p:sp>
        <p:nvSpPr>
          <p:cNvPr id="290" name="Google Shape;290;p15"/>
          <p:cNvSpPr txBox="1">
            <a:spLocks noGrp="1"/>
          </p:cNvSpPr>
          <p:nvPr>
            <p:ph type="body" idx="1"/>
          </p:nvPr>
        </p:nvSpPr>
        <p:spPr>
          <a:xfrm>
            <a:off x="1303800" y="1724550"/>
            <a:ext cx="7030500" cy="2807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solidFill>
                  <a:srgbClr val="000000"/>
                </a:solidFill>
              </a:rPr>
              <a:t>Transparent teaching methods help students understand </a:t>
            </a:r>
            <a:r>
              <a:rPr lang="en" sz="2000" i="1">
                <a:solidFill>
                  <a:srgbClr val="000000"/>
                </a:solidFill>
              </a:rPr>
              <a:t>how and why</a:t>
            </a:r>
            <a:r>
              <a:rPr lang="en" sz="2000">
                <a:solidFill>
                  <a:srgbClr val="000000"/>
                </a:solidFill>
              </a:rPr>
              <a:t> they are learning course content in particular ways. Faculty participants are encouraged to employ one easy, transparent change and try to determine the impact of this small change on student learning.</a:t>
            </a:r>
            <a:r>
              <a:rPr lang="en" sz="1100">
                <a:solidFill>
                  <a:srgbClr val="000000"/>
                </a:solidFill>
                <a:latin typeface="Arial"/>
                <a:ea typeface="Arial"/>
                <a:cs typeface="Arial"/>
                <a:sym typeface="Arial"/>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Some Transparent Methods</a:t>
            </a:r>
            <a:endParaRPr/>
          </a:p>
        </p:txBody>
      </p:sp>
      <p:sp>
        <p:nvSpPr>
          <p:cNvPr id="296" name="Google Shape;296;p16"/>
          <p:cNvSpPr txBox="1">
            <a:spLocks noGrp="1"/>
          </p:cNvSpPr>
          <p:nvPr>
            <p:ph type="body" idx="1"/>
          </p:nvPr>
        </p:nvSpPr>
        <p:spPr>
          <a:xfrm>
            <a:off x="784275" y="1422650"/>
            <a:ext cx="7925100" cy="3347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AutoNum type="arabicParenR"/>
            </a:pPr>
            <a:r>
              <a:rPr lang="en" sz="2000"/>
              <a:t>Invite students to participate in class planning and agenda construction</a:t>
            </a:r>
            <a:endParaRPr sz="2000"/>
          </a:p>
          <a:p>
            <a:pPr marL="457200" lvl="0" indent="-355600" algn="l" rtl="0">
              <a:spcBef>
                <a:spcPts val="0"/>
              </a:spcBef>
              <a:spcAft>
                <a:spcPts val="0"/>
              </a:spcAft>
              <a:buSzPts val="2000"/>
              <a:buAutoNum type="arabicParenR"/>
            </a:pPr>
            <a:r>
              <a:rPr lang="en" sz="2000"/>
              <a:t>Gauge students’ understanding during class via peer work on questions that require them to apply concepts you’ve taught</a:t>
            </a:r>
            <a:endParaRPr sz="2000"/>
          </a:p>
          <a:p>
            <a:pPr marL="457200" lvl="0" indent="-355600" algn="l" rtl="0">
              <a:spcBef>
                <a:spcPts val="0"/>
              </a:spcBef>
              <a:spcAft>
                <a:spcPts val="0"/>
              </a:spcAft>
              <a:buSzPts val="2000"/>
              <a:buAutoNum type="arabicParenR"/>
            </a:pPr>
            <a:r>
              <a:rPr lang="en" sz="2000"/>
              <a:t>Explicitly connect “how people learn” data with course activities</a:t>
            </a:r>
            <a:endParaRPr sz="2000"/>
          </a:p>
          <a:p>
            <a:pPr marL="457200" lvl="0" indent="-355600" algn="l" rtl="0">
              <a:spcBef>
                <a:spcPts val="0"/>
              </a:spcBef>
              <a:spcAft>
                <a:spcPts val="0"/>
              </a:spcAft>
              <a:buSzPts val="2000"/>
              <a:buAutoNum type="arabicParenR"/>
            </a:pPr>
            <a:r>
              <a:rPr lang="en" sz="2000"/>
              <a:t>Engage students in applying the grading criteria that you’ll use on their work</a:t>
            </a:r>
            <a:endParaRPr sz="2000"/>
          </a:p>
          <a:p>
            <a:pPr marL="457200" lvl="0" indent="-355600" algn="l" rtl="0">
              <a:spcBef>
                <a:spcPts val="0"/>
              </a:spcBef>
              <a:spcAft>
                <a:spcPts val="0"/>
              </a:spcAft>
              <a:buSzPts val="2000"/>
              <a:buAutoNum type="arabicParenR"/>
            </a:pPr>
            <a:r>
              <a:rPr lang="en" sz="2000"/>
              <a:t>Debrief graded tests and assignments in class</a:t>
            </a:r>
            <a:endParaRPr sz="2000"/>
          </a:p>
          <a:p>
            <a:pPr marL="457200" lvl="0" indent="-355600" algn="l" rtl="0">
              <a:spcBef>
                <a:spcPts val="0"/>
              </a:spcBef>
              <a:spcAft>
                <a:spcPts val="0"/>
              </a:spcAft>
              <a:buSzPts val="2000"/>
              <a:buAutoNum type="arabicParenR"/>
            </a:pPr>
            <a:r>
              <a:rPr lang="en" sz="2000"/>
              <a:t>Discuss assignments’ learning goals and design rationale</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8840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133"/>
              <a:t>Transparent Method 6: TILTing Assignments</a:t>
            </a:r>
            <a:endParaRPr sz="3133"/>
          </a:p>
        </p:txBody>
      </p:sp>
      <p:sp>
        <p:nvSpPr>
          <p:cNvPr id="302" name="Google Shape;302;p17"/>
          <p:cNvSpPr txBox="1">
            <a:spLocks noGrp="1"/>
          </p:cNvSpPr>
          <p:nvPr>
            <p:ph type="body" idx="1"/>
          </p:nvPr>
        </p:nvSpPr>
        <p:spPr>
          <a:xfrm>
            <a:off x="1160725" y="1410075"/>
            <a:ext cx="7030500" cy="33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6) Discuss assignments’ learning goals and design rationale</a:t>
            </a:r>
            <a:endParaRPr sz="2000"/>
          </a:p>
          <a:p>
            <a:pPr marL="457200" lvl="0" indent="-355600" algn="l" rtl="0">
              <a:spcBef>
                <a:spcPts val="1200"/>
              </a:spcBef>
              <a:spcAft>
                <a:spcPts val="0"/>
              </a:spcAft>
              <a:buSzPts val="2000"/>
              <a:buChar char="●"/>
            </a:pPr>
            <a:r>
              <a:rPr lang="en" sz="2000">
                <a:latin typeface="Arial"/>
                <a:ea typeface="Arial"/>
                <a:cs typeface="Arial"/>
                <a:sym typeface="Arial"/>
              </a:rPr>
              <a:t>Chart out the skills students will practice in each assignment</a:t>
            </a:r>
            <a:endParaRPr sz="2000">
              <a:latin typeface="Arial"/>
              <a:ea typeface="Arial"/>
              <a:cs typeface="Arial"/>
              <a:sym typeface="Arial"/>
            </a:endParaRPr>
          </a:p>
          <a:p>
            <a:pPr marL="457200" lvl="0" indent="-355600" algn="l" rtl="0">
              <a:spcBef>
                <a:spcPts val="0"/>
              </a:spcBef>
              <a:spcAft>
                <a:spcPts val="0"/>
              </a:spcAft>
              <a:buSzPts val="2000"/>
              <a:buChar char="●"/>
            </a:pPr>
            <a:r>
              <a:rPr lang="en" sz="2000">
                <a:latin typeface="Arial"/>
                <a:ea typeface="Arial"/>
                <a:cs typeface="Arial"/>
                <a:sym typeface="Arial"/>
              </a:rPr>
              <a:t>Begin each assignment by defining the learning benefits to students</a:t>
            </a:r>
            <a:endParaRPr sz="2000">
              <a:latin typeface="Arial"/>
              <a:ea typeface="Arial"/>
              <a:cs typeface="Arial"/>
              <a:sym typeface="Arial"/>
            </a:endParaRPr>
          </a:p>
          <a:p>
            <a:pPr marL="914400" lvl="1" indent="-355600" algn="l" rtl="0">
              <a:spcBef>
                <a:spcPts val="0"/>
              </a:spcBef>
              <a:spcAft>
                <a:spcPts val="0"/>
              </a:spcAft>
              <a:buSzPts val="2000"/>
              <a:buChar char="○"/>
            </a:pPr>
            <a:r>
              <a:rPr lang="en" sz="2000">
                <a:latin typeface="Arial"/>
                <a:ea typeface="Arial"/>
                <a:cs typeface="Arial"/>
                <a:sym typeface="Arial"/>
              </a:rPr>
              <a:t>skills practiced</a:t>
            </a:r>
            <a:endParaRPr sz="2000">
              <a:latin typeface="Arial"/>
              <a:ea typeface="Arial"/>
              <a:cs typeface="Arial"/>
              <a:sym typeface="Arial"/>
            </a:endParaRPr>
          </a:p>
          <a:p>
            <a:pPr marL="914400" lvl="1" indent="-355600" algn="l" rtl="0">
              <a:spcBef>
                <a:spcPts val="0"/>
              </a:spcBef>
              <a:spcAft>
                <a:spcPts val="0"/>
              </a:spcAft>
              <a:buSzPts val="2000"/>
              <a:buChar char="○"/>
            </a:pPr>
            <a:r>
              <a:rPr lang="en" sz="2000">
                <a:latin typeface="Arial"/>
                <a:ea typeface="Arial"/>
                <a:cs typeface="Arial"/>
                <a:sym typeface="Arial"/>
              </a:rPr>
              <a:t>content knowledge gained</a:t>
            </a:r>
            <a:endParaRPr sz="2000">
              <a:latin typeface="Arial"/>
              <a:ea typeface="Arial"/>
              <a:cs typeface="Arial"/>
              <a:sym typeface="Arial"/>
            </a:endParaRPr>
          </a:p>
          <a:p>
            <a:pPr marL="914400" lvl="1" indent="-355600" algn="l" rtl="0">
              <a:spcBef>
                <a:spcPts val="0"/>
              </a:spcBef>
              <a:spcAft>
                <a:spcPts val="0"/>
              </a:spcAft>
              <a:buSzPts val="2000"/>
              <a:buChar char="○"/>
            </a:pPr>
            <a:r>
              <a:rPr lang="en" sz="2000">
                <a:latin typeface="Arial"/>
                <a:ea typeface="Arial"/>
                <a:cs typeface="Arial"/>
                <a:sym typeface="Arial"/>
              </a:rPr>
              <a:t>the tasks to be completed</a:t>
            </a:r>
            <a:endParaRPr sz="2000">
              <a:latin typeface="Arial"/>
              <a:ea typeface="Arial"/>
              <a:cs typeface="Arial"/>
              <a:sym typeface="Arial"/>
            </a:endParaRPr>
          </a:p>
          <a:p>
            <a:pPr marL="914400" lvl="1" indent="-355600" algn="l" rtl="0">
              <a:spcBef>
                <a:spcPts val="0"/>
              </a:spcBef>
              <a:spcAft>
                <a:spcPts val="0"/>
              </a:spcAft>
              <a:buSzPts val="2000"/>
              <a:buChar char="○"/>
            </a:pPr>
            <a:r>
              <a:rPr lang="en" sz="2000">
                <a:latin typeface="Arial"/>
                <a:ea typeface="Arial"/>
                <a:cs typeface="Arial"/>
                <a:sym typeface="Arial"/>
              </a:rPr>
              <a:t>the criteria for success</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8" name="Google Shape;308;p18"/>
          <p:cNvSpPr txBox="1"/>
          <p:nvPr/>
        </p:nvSpPr>
        <p:spPr>
          <a:xfrm>
            <a:off x="299700" y="1345475"/>
            <a:ext cx="8544600" cy="3606300"/>
          </a:xfrm>
          <a:prstGeom prst="rect">
            <a:avLst/>
          </a:prstGeom>
          <a:noFill/>
          <a:ln>
            <a:noFill/>
          </a:ln>
        </p:spPr>
        <p:txBody>
          <a:bodyPr spcFirstLastPara="1" wrap="square" lIns="91425" tIns="91425" rIns="91425" bIns="91425" anchor="t" anchorCtr="0">
            <a:spAutoFit/>
          </a:bodyPr>
          <a:lstStyle/>
          <a:p>
            <a:pPr marL="457200" lvl="0" indent="-311150" algn="l" rtl="0">
              <a:lnSpc>
                <a:spcPct val="115000"/>
              </a:lnSpc>
              <a:spcBef>
                <a:spcPts val="0"/>
              </a:spcBef>
              <a:spcAft>
                <a:spcPts val="0"/>
              </a:spcAft>
              <a:buSzPts val="1300"/>
              <a:buFont typeface="Nunito"/>
              <a:buAutoNum type="arabicPeriod"/>
            </a:pPr>
            <a:r>
              <a:rPr lang="en" sz="1300" b="1">
                <a:latin typeface="Nunito"/>
                <a:ea typeface="Nunito"/>
                <a:cs typeface="Nunito"/>
                <a:sym typeface="Nunito"/>
              </a:rPr>
              <a:t>Purpose:</a:t>
            </a:r>
            <a:r>
              <a:rPr lang="en" sz="1300">
                <a:latin typeface="Nunito"/>
                <a:ea typeface="Nunito"/>
                <a:cs typeface="Nunito"/>
                <a:sym typeface="Nunito"/>
              </a:rPr>
              <a:t> (why are we doing this?)</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What are the objectives for the assignment?</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What skills will students practice doing this work and knowledge will they gain from doing the work? What will be involved and how will those be important in students’ lives and work beyond the assignment?</a:t>
            </a:r>
            <a:endParaRPr sz="1300">
              <a:latin typeface="Nunito"/>
              <a:ea typeface="Nunito"/>
              <a:cs typeface="Nunito"/>
              <a:sym typeface="Nunito"/>
            </a:endParaRPr>
          </a:p>
          <a:p>
            <a:pPr marL="457200" lvl="0" indent="-311150" algn="l" rtl="0">
              <a:lnSpc>
                <a:spcPct val="115000"/>
              </a:lnSpc>
              <a:spcBef>
                <a:spcPts val="0"/>
              </a:spcBef>
              <a:spcAft>
                <a:spcPts val="0"/>
              </a:spcAft>
              <a:buSzPts val="1300"/>
              <a:buFont typeface="Nunito"/>
              <a:buAutoNum type="arabicPeriod"/>
            </a:pPr>
            <a:r>
              <a:rPr lang="en" sz="1300" b="1">
                <a:latin typeface="Nunito"/>
                <a:ea typeface="Nunito"/>
                <a:cs typeface="Nunito"/>
                <a:sym typeface="Nunito"/>
              </a:rPr>
              <a:t>Task: </a:t>
            </a:r>
            <a:r>
              <a:rPr lang="en" sz="1300">
                <a:latin typeface="Nunito"/>
                <a:ea typeface="Nunito"/>
                <a:cs typeface="Nunito"/>
                <a:sym typeface="Nunito"/>
              </a:rPr>
              <a:t>(what do we need to do?)</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What do students need to do to complete the assignment?</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How should they complete the task/steps?</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Clear instructions allow students to spend less time figuring out what to do and more time on the actual task.</a:t>
            </a:r>
            <a:endParaRPr sz="1300">
              <a:latin typeface="Nunito"/>
              <a:ea typeface="Nunito"/>
              <a:cs typeface="Nunito"/>
              <a:sym typeface="Nunito"/>
            </a:endParaRPr>
          </a:p>
          <a:p>
            <a:pPr marL="457200" lvl="0" indent="-311150" algn="l" rtl="0">
              <a:lnSpc>
                <a:spcPct val="115000"/>
              </a:lnSpc>
              <a:spcBef>
                <a:spcPts val="0"/>
              </a:spcBef>
              <a:spcAft>
                <a:spcPts val="0"/>
              </a:spcAft>
              <a:buSzPts val="1300"/>
              <a:buFont typeface="Nunito"/>
              <a:buAutoNum type="arabicPeriod"/>
            </a:pPr>
            <a:r>
              <a:rPr lang="en" sz="1300" b="1">
                <a:latin typeface="Nunito"/>
                <a:ea typeface="Nunito"/>
                <a:cs typeface="Nunito"/>
                <a:sym typeface="Nunito"/>
              </a:rPr>
              <a:t>Criteria:</a:t>
            </a:r>
            <a:r>
              <a:rPr lang="en" sz="1300">
                <a:latin typeface="Nunito"/>
                <a:ea typeface="Nunito"/>
                <a:cs typeface="Nunito"/>
                <a:sym typeface="Nunito"/>
              </a:rPr>
              <a:t> (how will we know if we’ve been successful?)</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What are the characteristics of a successful finished product?</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How will the assignment be assessed?</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Include a checklist of expectations or a rubric.</a:t>
            </a:r>
            <a:endParaRPr sz="1300">
              <a:latin typeface="Nunito"/>
              <a:ea typeface="Nunito"/>
              <a:cs typeface="Nunito"/>
              <a:sym typeface="Nunito"/>
            </a:endParaRPr>
          </a:p>
          <a:p>
            <a:pPr marL="914400" lvl="1" indent="-311150" algn="l" rtl="0">
              <a:lnSpc>
                <a:spcPct val="115000"/>
              </a:lnSpc>
              <a:spcBef>
                <a:spcPts val="0"/>
              </a:spcBef>
              <a:spcAft>
                <a:spcPts val="0"/>
              </a:spcAft>
              <a:buSzPts val="1300"/>
              <a:buFont typeface="Nunito"/>
              <a:buAutoNum type="alphaLcPeriod"/>
            </a:pPr>
            <a:r>
              <a:rPr lang="en" sz="1300">
                <a:latin typeface="Nunito"/>
                <a:ea typeface="Nunito"/>
                <a:cs typeface="Nunito"/>
                <a:sym typeface="Nunito"/>
              </a:rPr>
              <a:t>Include an example of a successful (and possibly unsuccessful) product. </a:t>
            </a:r>
            <a:endParaRPr sz="1600">
              <a:latin typeface="Nunito"/>
              <a:ea typeface="Nunito"/>
              <a:cs typeface="Nunito"/>
              <a:sym typeface="Nunito"/>
            </a:endParaRPr>
          </a:p>
        </p:txBody>
      </p:sp>
      <p:sp>
        <p:nvSpPr>
          <p:cNvPr id="307" name="Google Shape;307;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TILTing Your Assignments</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pic>
        <p:nvPicPr>
          <p:cNvPr id="314" name="Google Shape;314;p19" descr="Examples shows Directions of &quot;Simplify each&quot;, followed by an equation." title="Before: Simplify Expressions"/>
          <p:cNvPicPr preferRelativeResize="0"/>
          <p:nvPr/>
        </p:nvPicPr>
        <p:blipFill>
          <a:blip r:embed="rId3">
            <a:alphaModFix/>
          </a:blip>
          <a:stretch>
            <a:fillRect/>
          </a:stretch>
        </p:blipFill>
        <p:spPr>
          <a:xfrm>
            <a:off x="794163" y="1831625"/>
            <a:ext cx="7555675" cy="2822300"/>
          </a:xfrm>
          <a:prstGeom prst="rect">
            <a:avLst/>
          </a:prstGeom>
          <a:noFill/>
          <a:ln>
            <a:noFill/>
          </a:ln>
        </p:spPr>
      </p:pic>
      <p:sp>
        <p:nvSpPr>
          <p:cNvPr id="313" name="Google Shape;313;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Example TILTed Assignment: Before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pic>
        <p:nvPicPr>
          <p:cNvPr id="320" name="Google Shape;320;p20" descr="The revised example begins with the purpose of the assignment and the student learning outcomes addressed in the assignment." title="After: Simplify Expressions"/>
          <p:cNvPicPr preferRelativeResize="0"/>
          <p:nvPr/>
        </p:nvPicPr>
        <p:blipFill>
          <a:blip r:embed="rId3">
            <a:alphaModFix/>
          </a:blip>
          <a:stretch>
            <a:fillRect/>
          </a:stretch>
        </p:blipFill>
        <p:spPr>
          <a:xfrm>
            <a:off x="1090975" y="1368575"/>
            <a:ext cx="7030501" cy="3459330"/>
          </a:xfrm>
          <a:prstGeom prst="rect">
            <a:avLst/>
          </a:prstGeom>
          <a:noFill/>
          <a:ln>
            <a:noFill/>
          </a:ln>
        </p:spPr>
      </p:pic>
      <p:sp>
        <p:nvSpPr>
          <p:cNvPr id="319" name="Google Shape;319;p20"/>
          <p:cNvSpPr txBox="1">
            <a:spLocks noGrp="1"/>
          </p:cNvSpPr>
          <p:nvPr>
            <p:ph type="title"/>
          </p:nvPr>
        </p:nvSpPr>
        <p:spPr>
          <a:xfrm>
            <a:off x="1297525" y="573550"/>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Example TILTed Assignment: After</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pic>
        <p:nvPicPr>
          <p:cNvPr id="326" name="Google Shape;326;p21" descr="Following the context, the assignment asks to simplify one of the problems and include justifications for each manipulation. A sample product is provided with an answer." title="After Continued"/>
          <p:cNvPicPr preferRelativeResize="0"/>
          <p:nvPr/>
        </p:nvPicPr>
        <p:blipFill>
          <a:blip r:embed="rId3">
            <a:alphaModFix/>
          </a:blip>
          <a:stretch>
            <a:fillRect/>
          </a:stretch>
        </p:blipFill>
        <p:spPr>
          <a:xfrm>
            <a:off x="515325" y="1712725"/>
            <a:ext cx="8012650" cy="2291825"/>
          </a:xfrm>
          <a:prstGeom prst="rect">
            <a:avLst/>
          </a:prstGeom>
          <a:noFill/>
          <a:ln>
            <a:noFill/>
          </a:ln>
        </p:spPr>
      </p:pic>
      <p:sp>
        <p:nvSpPr>
          <p:cNvPr id="325" name="Google Shape;325;p21"/>
          <p:cNvSpPr txBox="1">
            <a:spLocks noGrp="1"/>
          </p:cNvSpPr>
          <p:nvPr>
            <p:ph type="title"/>
          </p:nvPr>
        </p:nvSpPr>
        <p:spPr>
          <a:xfrm>
            <a:off x="1297525" y="573550"/>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Example TILTed Assignment: </a:t>
            </a:r>
            <a:r>
              <a:rPr lang="en" dirty="0" smtClean="0"/>
              <a:t>After</a:t>
            </a:r>
            <a:r>
              <a:rPr lang="en-US" sz="1800" dirty="0" smtClean="0">
                <a:solidFill>
                  <a:srgbClr val="FF0000"/>
                </a:solidFill>
              </a:rPr>
              <a:t> </a:t>
            </a:r>
            <a:r>
              <a:rPr lang="en-US" sz="200" dirty="0" smtClean="0">
                <a:solidFill>
                  <a:schemeClr val="bg1"/>
                </a:solidFill>
              </a:rPr>
              <a:t>2</a:t>
            </a:r>
            <a:endParaRPr sz="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615</Words>
  <Application>Microsoft Office PowerPoint</Application>
  <PresentationFormat>On-screen Show (16:9)</PresentationFormat>
  <Paragraphs>67</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Maven Pro</vt:lpstr>
      <vt:lpstr>Nunito</vt:lpstr>
      <vt:lpstr>Arial</vt:lpstr>
      <vt:lpstr>Momentum</vt:lpstr>
      <vt:lpstr>TILT: Transparency in Learning &amp; Teaching  2022 UAA Assessment Retreat</vt:lpstr>
      <vt:lpstr>Concepts of TILT</vt:lpstr>
      <vt:lpstr>TILT in Higher Education</vt:lpstr>
      <vt:lpstr>Some Transparent Methods</vt:lpstr>
      <vt:lpstr>Transparent Method 6: TILTing Assignments</vt:lpstr>
      <vt:lpstr>TILTing Your Assignments</vt:lpstr>
      <vt:lpstr>Example TILTed Assignment: Before</vt:lpstr>
      <vt:lpstr>Example TILTed Assignment: After</vt:lpstr>
      <vt:lpstr>Example TILTed Assignment: After 2</vt:lpstr>
      <vt:lpstr>Example TILTed Assignment: After 3</vt:lpstr>
      <vt:lpstr>Example TILTed Assignment: After 4</vt:lpstr>
      <vt:lpstr>It Works</vt:lpstr>
      <vt:lpstr>Additional TILT Resources</vt:lpstr>
      <vt:lpstr>What questions do you have?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Assessment Retreat PowerPoint: Transparency in Learning &amp; Teaching</dc:title>
  <cp:lastModifiedBy>Megan Carlson</cp:lastModifiedBy>
  <cp:revision>2</cp:revision>
  <dcterms:modified xsi:type="dcterms:W3CDTF">2022-05-05T21:46:11Z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