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4" r:id="rId2"/>
    <p:sldId id="315" r:id="rId3"/>
    <p:sldId id="318" r:id="rId4"/>
    <p:sldId id="317" r:id="rId5"/>
    <p:sldId id="330" r:id="rId6"/>
    <p:sldId id="328" r:id="rId7"/>
    <p:sldId id="320" r:id="rId8"/>
    <p:sldId id="321" r:id="rId9"/>
    <p:sldId id="324" r:id="rId10"/>
    <p:sldId id="329" r:id="rId11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Carlson" initials="MC" lastIdx="14" clrIdx="0">
    <p:extLst>
      <p:ext uri="{19B8F6BF-5375-455C-9EA6-DF929625EA0E}">
        <p15:presenceInfo xmlns:p15="http://schemas.microsoft.com/office/powerpoint/2012/main" userId="S-1-5-21-985031297-1542154364-2908406550-321188" providerId="AD"/>
      </p:ext>
    </p:extLst>
  </p:cmAuthor>
  <p:cmAuthor id="2" name="Terrence Kelly Jr" initials="TKJ" lastIdx="11" clrIdx="1">
    <p:extLst>
      <p:ext uri="{19B8F6BF-5375-455C-9EA6-DF929625EA0E}">
        <p15:presenceInfo xmlns:p15="http://schemas.microsoft.com/office/powerpoint/2012/main" userId="S::tmkelly2@alaska.edu::3011847d-f0ca-4038-b0df-ca8cb56c8b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5037" autoAdjust="0"/>
  </p:normalViewPr>
  <p:slideViewPr>
    <p:cSldViewPr snapToGrid="0">
      <p:cViewPr varScale="1">
        <p:scale>
          <a:sx n="101" d="100"/>
          <a:sy n="101" d="100"/>
        </p:scale>
        <p:origin x="150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2856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72421" cy="466725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9" y="3"/>
            <a:ext cx="2972421" cy="466725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>
              <a:defRPr sz="1200"/>
            </a:lvl1pPr>
          </a:lstStyle>
          <a:p>
            <a:fld id="{955C0893-7C2E-4415-8CC0-B3CA68AFE3BE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7"/>
            <a:ext cx="2972421" cy="466725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9" y="8829677"/>
            <a:ext cx="2972421" cy="466725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r">
              <a:defRPr sz="1200"/>
            </a:lvl1pPr>
          </a:lstStyle>
          <a:p>
            <a:fld id="{DD001079-22AF-48AC-8145-F4AEF953B9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780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3156" tIns="46578" rIns="93156" bIns="465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3156" tIns="46578" rIns="93156" bIns="46578" rtlCol="0"/>
          <a:lstStyle>
            <a:lvl1pPr algn="r">
              <a:defRPr sz="1200"/>
            </a:lvl1pPr>
          </a:lstStyle>
          <a:p>
            <a:fld id="{06F35ECF-13F6-4DF1-B968-33DDA76F64C9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1160463"/>
            <a:ext cx="5578475" cy="3138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6" tIns="46578" rIns="93156" bIns="4657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3156" tIns="46578" rIns="93156" bIns="4657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2971800" cy="466433"/>
          </a:xfrm>
          <a:prstGeom prst="rect">
            <a:avLst/>
          </a:prstGeom>
        </p:spPr>
        <p:txBody>
          <a:bodyPr vert="horz" lIns="93156" tIns="46578" rIns="93156" bIns="465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9"/>
            <a:ext cx="2971800" cy="466433"/>
          </a:xfrm>
          <a:prstGeom prst="rect">
            <a:avLst/>
          </a:prstGeom>
        </p:spPr>
        <p:txBody>
          <a:bodyPr vert="horz" lIns="93156" tIns="46578" rIns="93156" bIns="46578" rtlCol="0" anchor="b"/>
          <a:lstStyle>
            <a:lvl1pPr algn="r">
              <a:defRPr sz="1200"/>
            </a:lvl1pPr>
          </a:lstStyle>
          <a:p>
            <a:fld id="{0CD30521-CEB6-4511-9B3F-C53D1DF3D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6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F997-6E95-4DFA-B0B0-04AFD4A6493F}" type="datetime1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98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6B4C-7FC2-4B5B-A336-91F61075C5AB}" type="datetime1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9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D650-F131-4D70-AED6-1939E124BED6}" type="datetime1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87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40E4-3DFD-4CF2-AF21-89D8FC9DE195}" type="datetime1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7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270A-EA33-487B-888D-B7D229EB16D9}" type="datetime1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01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6E1F-9EC6-4401-9EEC-4187925F8F0D}" type="datetime1">
              <a:rPr lang="en-US" smtClean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45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181B-B5B5-4F8A-B8A2-B84CD3727C13}" type="datetime1">
              <a:rPr lang="en-US" smtClean="0"/>
              <a:t>5/9/2024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85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A786-2D7A-4986-94C9-5E8E71316BE4}" type="datetime1">
              <a:rPr lang="en-US" smtClean="0"/>
              <a:t>5/9/2024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32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B0C6-86B9-49AA-A0C4-1D06AA5B978B}" type="datetime1">
              <a:rPr lang="en-US" smtClean="0"/>
              <a:t>5/9/2024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83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B752-F10C-4876-AF80-E8B4199EBBC6}" type="datetime1">
              <a:rPr lang="en-US" smtClean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85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130A-5AE2-4AA4-804E-8313D670A3D0}" type="datetime1">
              <a:rPr lang="en-US" smtClean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8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76516-EA93-4917-81DF-28193BD82755}" type="datetime1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2DBE3-31E2-49C8-A28C-8D4C93BAB9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240030" y="223670"/>
            <a:ext cx="11704320" cy="6412230"/>
          </a:xfrm>
          <a:prstGeom prst="roundRect">
            <a:avLst>
              <a:gd name="adj" fmla="val 7255"/>
            </a:avLst>
          </a:prstGeom>
          <a:noFill/>
          <a:ln w="3175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125506" y="116542"/>
            <a:ext cx="11932023" cy="6604934"/>
          </a:xfrm>
          <a:prstGeom prst="roundRect">
            <a:avLst>
              <a:gd name="adj" fmla="val 7760"/>
            </a:avLst>
          </a:prstGeom>
          <a:noFill/>
          <a:ln w="63500">
            <a:solidFill>
              <a:srgbClr val="337D5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http://greenandgold.uaa.alaska.edu/logos/UAA/UAA_1Line_2color_solid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96"/>
            <a:ext cx="7019365" cy="46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76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37D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13A986-5BD5-8A44-9425-D268E53DE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UAA’s Core Competencies:  How We Got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A145F-89AA-A343-89A4-7F0719D42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Goal:</a:t>
            </a:r>
            <a:r>
              <a:rPr lang="en-US" dirty="0"/>
              <a:t>  Identify institution-wide student learning core competencies that would be promoted in all phases of the university:  curricular,     co-curricular, and extra-curricular.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5E9F4-18B0-EB4E-9F3B-0EB0897F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5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31376A-2C33-44BC-B208-1055DA859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Article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F91AAB-1FC8-4CCB-9538-E35DD81F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Picture 2" descr="Article screenshot: &quot;A little bit fun, a little bit frustrating:&quot; utilizing photovoice to document university student responsibility during a global pandemic; an article submitted summarizing UAA's photovoice process">
            <a:extLst>
              <a:ext uri="{FF2B5EF4-FFF2-40B4-BE49-F238E27FC236}">
                <a16:creationId xmlns:a16="http://schemas.microsoft.com/office/drawing/2014/main" id="{ED47CA3A-23E3-4363-B5F9-3C719F9C9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019" y="426128"/>
            <a:ext cx="6511961" cy="584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5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0D55F-D51C-AB4D-8D22-33240A105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C78A-B5B7-B44F-8AAB-F5B37E0C4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Student learning takes place </a:t>
            </a:r>
            <a:r>
              <a:rPr lang="en-US" sz="2600" b="1" dirty="0"/>
              <a:t>across the entire campus </a:t>
            </a:r>
            <a:r>
              <a:rPr lang="en-US" sz="2600" dirty="0"/>
              <a:t>and includes curricular, co-curricular, and extra-curricular learning experiences.</a:t>
            </a:r>
          </a:p>
          <a:p>
            <a:pPr marL="0" indent="0">
              <a:buNone/>
            </a:pPr>
            <a:r>
              <a:rPr lang="en-US" sz="2600" dirty="0"/>
              <a:t>  </a:t>
            </a:r>
          </a:p>
          <a:p>
            <a:r>
              <a:rPr lang="en-US" sz="2600" dirty="0"/>
              <a:t>The adoption of an </a:t>
            </a:r>
            <a:r>
              <a:rPr lang="en-US" sz="2600" b="1" dirty="0"/>
              <a:t>institution-wide core competency framework </a:t>
            </a:r>
            <a:r>
              <a:rPr lang="en-US" sz="2600" dirty="0"/>
              <a:t>was needed to create a dialogue in which these differing spheres of student learning could be productively brought together. </a:t>
            </a:r>
          </a:p>
          <a:p>
            <a:endParaRPr lang="en-US" sz="2600" dirty="0"/>
          </a:p>
          <a:p>
            <a:r>
              <a:rPr lang="en-US" sz="2600" dirty="0"/>
              <a:t>Creates a more </a:t>
            </a:r>
            <a:r>
              <a:rPr lang="en-US" sz="2600" b="1" dirty="0"/>
              <a:t>coherent and aligned</a:t>
            </a:r>
            <a:r>
              <a:rPr lang="en-US" sz="2600" dirty="0"/>
              <a:t> educational experience for students (Jankowski and Marshall 2017)</a:t>
            </a:r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7B5C9-0968-A744-8A19-81853DF1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50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0E3AF-1E33-7047-B545-D537816B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Phase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04A28-0F71-4349-9708-0EFADCDF1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AY20:</a:t>
            </a:r>
            <a:r>
              <a:rPr lang="en-US" dirty="0"/>
              <a:t>  Year long </a:t>
            </a:r>
            <a:r>
              <a:rPr lang="en-US" b="1" dirty="0"/>
              <a:t>deliberative process </a:t>
            </a:r>
            <a:r>
              <a:rPr lang="en-US" dirty="0"/>
              <a:t>with stakeholders identifying the key skills and knowledge base essential for academic and post-graduate success.</a:t>
            </a:r>
          </a:p>
          <a:p>
            <a:endParaRPr lang="en-US" dirty="0"/>
          </a:p>
          <a:p>
            <a:r>
              <a:rPr lang="en-US" b="1" dirty="0"/>
              <a:t>Open forums </a:t>
            </a:r>
            <a:r>
              <a:rPr lang="en-US" dirty="0"/>
              <a:t>and targeted visits to organized </a:t>
            </a:r>
            <a:r>
              <a:rPr lang="en-US" b="1" dirty="0"/>
              <a:t>stakeholder groups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An initial list of </a:t>
            </a:r>
            <a:r>
              <a:rPr lang="en-US" b="1" dirty="0"/>
              <a:t>31</a:t>
            </a:r>
            <a:r>
              <a:rPr lang="en-US" dirty="0"/>
              <a:t> core competencies was developed.  Further deliberation with stakeholders brought this to 7 and finally to 4.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CBDA5-C229-A64B-B958-DE222D9F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297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8FBFF-7146-A447-A538-2D2E61F58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C4CAB-7721-C144-B14C-ADC55608F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Delphi Method:  </a:t>
            </a:r>
            <a:r>
              <a:rPr lang="en-US" dirty="0"/>
              <a:t>Uses the group expertise to prepare a questionnaire in a focus area of interest, feedback is solicited from the designated experts, revisions are made, and feedback is solicited again to confirm consensus of the revised questionnaire (</a:t>
            </a:r>
            <a:r>
              <a:rPr lang="en-US" dirty="0" err="1"/>
              <a:t>Giannarou</a:t>
            </a:r>
            <a:r>
              <a:rPr lang="en-US" dirty="0"/>
              <a:t> &amp; </a:t>
            </a:r>
            <a:r>
              <a:rPr lang="en-US" dirty="0" err="1"/>
              <a:t>Zervas</a:t>
            </a:r>
            <a:r>
              <a:rPr lang="en-US" dirty="0"/>
              <a:t>, 2014).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Listening….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7C4E7-B2EA-274C-93EF-FC334500F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32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30672-2C45-4FF3-9C2D-2834E5B50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for the initial Core Competency List: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60606-0D81-46FF-9690-166F8E452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UAA General Education Student Learning Outcomes</a:t>
            </a:r>
          </a:p>
          <a:p>
            <a:r>
              <a:rPr lang="en-US" dirty="0"/>
              <a:t>AAC&amp;U Essential Learning Outcomes </a:t>
            </a:r>
          </a:p>
          <a:p>
            <a:r>
              <a:rPr lang="en-US" dirty="0"/>
              <a:t>Outcomes from AAC&amp;U Employer Survey </a:t>
            </a:r>
          </a:p>
          <a:p>
            <a:r>
              <a:rPr lang="en-US" dirty="0"/>
              <a:t>Themes from Stakeholder Conversations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ABB30-2DD1-4D0A-B4CF-34B8DE9B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50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73F33C-76B1-5744-B718-B04B92C90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Groups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9A825-5103-A543-AFE6-60449BC52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/>
              <a:t>Student Government</a:t>
            </a:r>
          </a:p>
          <a:p>
            <a:r>
              <a:rPr lang="en-US" dirty="0"/>
              <a:t>Students in Courses</a:t>
            </a:r>
          </a:p>
          <a:p>
            <a:r>
              <a:rPr lang="en-US" dirty="0"/>
              <a:t>Alumni Association </a:t>
            </a:r>
          </a:p>
          <a:p>
            <a:r>
              <a:rPr lang="en-US" dirty="0"/>
              <a:t>Staff Council </a:t>
            </a:r>
          </a:p>
          <a:p>
            <a:r>
              <a:rPr lang="en-US" dirty="0"/>
              <a:t>Faculty Senate</a:t>
            </a:r>
          </a:p>
          <a:p>
            <a:r>
              <a:rPr lang="en-US" dirty="0"/>
              <a:t>Chancellor’s Cabinet </a:t>
            </a:r>
          </a:p>
          <a:p>
            <a:r>
              <a:rPr lang="en-US" dirty="0"/>
              <a:t>University Service Area Directors</a:t>
            </a:r>
          </a:p>
          <a:p>
            <a:r>
              <a:rPr lang="en-US" dirty="0"/>
              <a:t>Core Competency Working Group</a:t>
            </a:r>
          </a:p>
          <a:p>
            <a:r>
              <a:rPr lang="en-US" dirty="0"/>
              <a:t>University Assessment Committee</a:t>
            </a:r>
          </a:p>
          <a:p>
            <a:r>
              <a:rPr lang="en-US" dirty="0"/>
              <a:t>University Accreditation Committee </a:t>
            </a:r>
          </a:p>
          <a:p>
            <a:r>
              <a:rPr lang="en-US" dirty="0"/>
              <a:t>Employers (through Year One NWCCU Fellowship project)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842A4B-DDD2-DB4A-A240-496E7C085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89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B1872-EE12-F04C-9DB0-1885686BB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Core Competencies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2AE7B-0A93-8748-9402-604649F5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080"/>
            <a:ext cx="10515600" cy="477488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dirty="0"/>
              <a:t>Effective Communication</a:t>
            </a:r>
            <a:r>
              <a:rPr lang="en-US" dirty="0"/>
              <a:t>:  The knowledge and skills necessary to engage in effective communication in diverse contexts and formats.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b="1" dirty="0"/>
              <a:t>Creative and Critical Thinking</a:t>
            </a:r>
            <a:r>
              <a:rPr lang="en-US" dirty="0"/>
              <a:t>: The knowledge and skills necessary for critical exploration of issues, artifacts, and events in order to creatively design, evaluate, and implement a strategy to answer complex questions or achieve a desired goal.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b="1" dirty="0"/>
              <a:t>Intercultural Fluency</a:t>
            </a:r>
            <a:r>
              <a:rPr lang="en-US" dirty="0"/>
              <a:t>: The knowledge and skills necessary to promote effective and appropriate interaction in a variety of cultural contexts, particularly in terms of the diverse populations of Alaska.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b="1" dirty="0"/>
              <a:t>Personal, Professional, and Community Responsibility</a:t>
            </a:r>
            <a:r>
              <a:rPr lang="en-US" dirty="0"/>
              <a:t>:  The knowledge and skills necessary to promote flourishing, professional excellence, and community engagement.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15F38-9AF4-274D-B49C-C62D1BDAE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64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CBB1F-990A-3B4B-B71D-B658D4CB0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Phase II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5E780-2B31-C847-AAC0-2D79697A0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AY21:  Personal Professional and Community Responsibility</a:t>
            </a:r>
          </a:p>
          <a:p>
            <a:r>
              <a:rPr lang="en-US" dirty="0"/>
              <a:t>AY22:  Effective Communication</a:t>
            </a:r>
          </a:p>
          <a:p>
            <a:r>
              <a:rPr lang="en-US" dirty="0"/>
              <a:t>AY23:  Intercultural Fluency</a:t>
            </a:r>
          </a:p>
          <a:p>
            <a:r>
              <a:rPr lang="en-US" dirty="0"/>
              <a:t>AY24:  Creative and Critical Thinking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1F7ED-7673-2942-866F-D190D3AF9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947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1D9EE-9BB9-4D38-A053-A2101B0C1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Photovoice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CAA5F-5233-4337-9C9C-4D0EE623C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88E5E-A69F-9346-B234-5351A22B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image2.png" descr="Collage from the Fall 2020 Photovoice exercise. It shows pictures of students presenting at a community event, captioned &quot;Fostering Community Engagement&quot;; a ">
            <a:extLst>
              <a:ext uri="{FF2B5EF4-FFF2-40B4-BE49-F238E27FC236}">
                <a16:creationId xmlns:a16="http://schemas.microsoft.com/office/drawing/2014/main" id="{26B0AA88-0CA4-7646-8733-89A86DEF49E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31321" y="500332"/>
            <a:ext cx="10922479" cy="5856018"/>
          </a:xfrm>
          <a:prstGeom prst="rect">
            <a:avLst/>
          </a:prstGeom>
          <a:ln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56A4C9-3B21-4FFB-9EC7-EAA53EBF250E}"/>
              </a:ext>
            </a:extLst>
          </p:cNvPr>
          <p:cNvSpPr txBox="1"/>
          <p:nvPr/>
        </p:nvSpPr>
        <p:spPr>
          <a:xfrm>
            <a:off x="8895425" y="5628443"/>
            <a:ext cx="219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Fall 2020</a:t>
            </a:r>
          </a:p>
        </p:txBody>
      </p:sp>
    </p:spTree>
    <p:extLst>
      <p:ext uri="{BB962C8B-B14F-4D97-AF65-F5344CB8AC3E}">
        <p14:creationId xmlns:p14="http://schemas.microsoft.com/office/powerpoint/2010/main" val="183492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27530</TotalTime>
  <Words>439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UAA’s Core Competencies:  How We Got Here</vt:lpstr>
      <vt:lpstr>Rationale </vt:lpstr>
      <vt:lpstr>Process: Phase I</vt:lpstr>
      <vt:lpstr>Methodology </vt:lpstr>
      <vt:lpstr>Sources for the initial Core Competency List:</vt:lpstr>
      <vt:lpstr>Stakeholder Groups</vt:lpstr>
      <vt:lpstr>The Core Competencies </vt:lpstr>
      <vt:lpstr>Process: Phase II Implementation</vt:lpstr>
      <vt:lpstr>Photovoice</vt:lpstr>
      <vt:lpstr>Article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 Brock</dc:creator>
  <cp:lastModifiedBy>Megan Carlson</cp:lastModifiedBy>
  <cp:revision>344</cp:revision>
  <cp:lastPrinted>2021-11-12T18:10:01Z</cp:lastPrinted>
  <dcterms:created xsi:type="dcterms:W3CDTF">2015-08-13T22:57:33Z</dcterms:created>
  <dcterms:modified xsi:type="dcterms:W3CDTF">2024-05-09T21:31:50Z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