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1" r:id="rId2"/>
    <p:sldId id="296" r:id="rId3"/>
    <p:sldId id="277" r:id="rId4"/>
    <p:sldId id="287" r:id="rId5"/>
    <p:sldId id="283" r:id="rId6"/>
    <p:sldId id="286" r:id="rId7"/>
    <p:sldId id="285" r:id="rId8"/>
    <p:sldId id="288" r:id="rId9"/>
    <p:sldId id="292" r:id="rId10"/>
    <p:sldId id="303" r:id="rId11"/>
    <p:sldId id="297" r:id="rId12"/>
    <p:sldId id="298" r:id="rId13"/>
    <p:sldId id="299" r:id="rId14"/>
    <p:sldId id="294" r:id="rId15"/>
    <p:sldId id="29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0" userDrawn="1">
          <p15:clr>
            <a:srgbClr val="A4A3A4"/>
          </p15:clr>
        </p15:guide>
        <p15:guide id="2"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37"/>
    <a:srgbClr val="00281D"/>
    <a:srgbClr val="003828"/>
    <a:srgbClr val="E6E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2" autoAdjust="0"/>
    <p:restoredTop sz="96532" autoAdjust="0"/>
  </p:normalViewPr>
  <p:slideViewPr>
    <p:cSldViewPr snapToGrid="0" snapToObjects="1">
      <p:cViewPr varScale="1">
        <p:scale>
          <a:sx n="116" d="100"/>
          <a:sy n="116" d="100"/>
        </p:scale>
        <p:origin x="822" y="102"/>
      </p:cViewPr>
      <p:guideLst>
        <p:guide orient="horz" pos="3960"/>
        <p:guide pos="2544"/>
      </p:guideLst>
    </p:cSldViewPr>
  </p:slideViewPr>
  <p:notesTextViewPr>
    <p:cViewPr>
      <p:scale>
        <a:sx n="3" d="2"/>
        <a:sy n="3" d="2"/>
      </p:scale>
      <p:origin x="0" y="0"/>
    </p:cViewPr>
  </p:notesTextViewPr>
  <p:notesViewPr>
    <p:cSldViewPr snapToGrid="0" snapToObjects="1" showGuides="1">
      <p:cViewPr varScale="1">
        <p:scale>
          <a:sx n="99" d="100"/>
          <a:sy n="99" d="100"/>
        </p:scale>
        <p:origin x="43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0F29A-EB8F-410D-A3B8-DA7133AEE63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CD91EF-F9F0-4211-BAD6-00B50C3AC6BF}">
      <dgm:prSet phldrT="[Text]"/>
      <dgm:spPr/>
      <dgm:t>
        <a:bodyPr/>
        <a:lstStyle/>
        <a:p>
          <a:r>
            <a:rPr lang="en-US" dirty="0"/>
            <a:t>Are you actively working to develop core competencies in students? (Yes or No)</a:t>
          </a:r>
        </a:p>
      </dgm:t>
    </dgm:pt>
    <dgm:pt modelId="{F63C283B-7C50-4A30-AFF3-52D46F963F56}" type="parTrans" cxnId="{FF423D69-C89F-4332-BCFA-6B9C202C3D08}">
      <dgm:prSet/>
      <dgm:spPr/>
      <dgm:t>
        <a:bodyPr/>
        <a:lstStyle/>
        <a:p>
          <a:endParaRPr lang="en-US"/>
        </a:p>
      </dgm:t>
    </dgm:pt>
    <dgm:pt modelId="{7A0F199D-59ED-4645-88E4-74CB43DDB3F8}" type="sibTrans" cxnId="{FF423D69-C89F-4332-BCFA-6B9C202C3D08}">
      <dgm:prSet/>
      <dgm:spPr/>
      <dgm:t>
        <a:bodyPr/>
        <a:lstStyle/>
        <a:p>
          <a:endParaRPr lang="en-US"/>
        </a:p>
      </dgm:t>
    </dgm:pt>
    <dgm:pt modelId="{4BABF770-D1D4-4550-BA14-EECA3B453420}">
      <dgm:prSet phldrT="[Text]" custT="1"/>
      <dgm:spPr/>
      <dgm:t>
        <a:bodyPr anchor="t"/>
        <a:lstStyle/>
        <a:p>
          <a:pPr marL="0" algn="ctr">
            <a:lnSpc>
              <a:spcPct val="150000"/>
            </a:lnSpc>
          </a:pPr>
          <a:r>
            <a:rPr lang="en-US" sz="1400" dirty="0"/>
            <a:t>-</a:t>
          </a:r>
          <a:r>
            <a:rPr lang="en-US" sz="1400" dirty="0">
              <a:latin typeface="Roboto Condensed" panose="02000000000000000000" pitchFamily="2" charset="0"/>
              <a:ea typeface="Roboto Condensed" panose="02000000000000000000" pitchFamily="2" charset="0"/>
              <a:cs typeface="Roboto Condensed" panose="02000000000000000000" pitchFamily="2" charset="0"/>
            </a:rPr>
            <a:t>Which Core Competency(ies) are you </a:t>
          </a:r>
          <a:r>
            <a:rPr lang="en-US" sz="1400" i="1" u="sng" dirty="0">
              <a:latin typeface="Roboto Condensed" panose="02000000000000000000" pitchFamily="2" charset="0"/>
              <a:ea typeface="Roboto Condensed" panose="02000000000000000000" pitchFamily="2" charset="0"/>
              <a:cs typeface="Roboto Condensed" panose="02000000000000000000" pitchFamily="2" charset="0"/>
            </a:rPr>
            <a:t>planning</a:t>
          </a:r>
          <a:r>
            <a:rPr lang="en-US" sz="1400" dirty="0">
              <a:latin typeface="Roboto Condensed" panose="02000000000000000000" pitchFamily="2" charset="0"/>
              <a:ea typeface="Roboto Condensed" panose="02000000000000000000" pitchFamily="2" charset="0"/>
              <a:cs typeface="Roboto Condensed" panose="02000000000000000000" pitchFamily="2" charset="0"/>
            </a:rPr>
            <a:t> on helping students develop?  </a:t>
          </a:r>
        </a:p>
        <a:p>
          <a:pPr marL="0" algn="ctr">
            <a:lnSpc>
              <a:spcPct val="90000"/>
            </a:lnSpc>
          </a:pPr>
          <a:endParaRPr lang="en-US" sz="1400" u="sng" dirty="0">
            <a:latin typeface="Roboto Condensed" panose="02000000000000000000" pitchFamily="2" charset="0"/>
            <a:ea typeface="Roboto Condensed" panose="02000000000000000000" pitchFamily="2" charset="0"/>
            <a:cs typeface="Roboto Condensed" panose="02000000000000000000" pitchFamily="2" charset="0"/>
          </a:endParaRPr>
        </a:p>
        <a:p>
          <a:pPr marL="0" algn="ctr">
            <a:lnSpc>
              <a:spcPct val="90000"/>
            </a:lnSpc>
          </a:pPr>
          <a:r>
            <a:rPr lang="en-US" sz="1500" u="sng" dirty="0">
              <a:latin typeface="Roboto Condensed" panose="02000000000000000000" pitchFamily="2" charset="0"/>
              <a:ea typeface="Roboto Condensed" panose="02000000000000000000" pitchFamily="2" charset="0"/>
              <a:cs typeface="Roboto Condensed" panose="02000000000000000000" pitchFamily="2" charset="0"/>
            </a:rPr>
            <a:t>(Then for the selected competency(ies) </a:t>
          </a:r>
          <a:endParaRPr lang="en-US" sz="1500" dirty="0">
            <a:latin typeface="Roboto Condensed" panose="02000000000000000000" pitchFamily="2" charset="0"/>
            <a:ea typeface="Roboto Condensed" panose="02000000000000000000" pitchFamily="2" charset="0"/>
            <a:cs typeface="Roboto Condensed" panose="02000000000000000000" pitchFamily="2" charset="0"/>
          </a:endParaRPr>
        </a:p>
        <a:p>
          <a:pPr marL="114300" indent="-11430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What activity(ies) are you planning on developing to help students develop…?</a:t>
          </a:r>
        </a:p>
        <a:p>
          <a:pPr marL="114300" indent="-11430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How will students know the activity is designed to help them develop   </a:t>
          </a:r>
        </a:p>
        <a:p>
          <a:pPr marL="114300" indent="-11430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In the course of your regular operations, where or when will students encounter the activity(ies) mentioned?</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Where/When is the activity (ies) available</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How often will students encounter the activity(ies)?</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When do you plan on having these activities ready for students?</a:t>
          </a:r>
        </a:p>
        <a:p>
          <a:pPr marL="114300" indent="-11430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Does every student have the same opportunity to participate in the activity(ies) listed above?</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If “no” can you please explain why</a:t>
          </a:r>
        </a:p>
      </dgm:t>
    </dgm:pt>
    <dgm:pt modelId="{95499487-5EAB-469E-93C3-198C1C03589A}" type="parTrans" cxnId="{D8131DC1-78A2-430B-BD2D-1D57DBF7F82E}">
      <dgm:prSet/>
      <dgm:spPr/>
      <dgm:t>
        <a:bodyPr/>
        <a:lstStyle/>
        <a:p>
          <a:endParaRPr lang="en-US"/>
        </a:p>
      </dgm:t>
    </dgm:pt>
    <dgm:pt modelId="{590335CA-A0D7-42CD-84E3-74B4B82DBD39}" type="sibTrans" cxnId="{D8131DC1-78A2-430B-BD2D-1D57DBF7F82E}">
      <dgm:prSet/>
      <dgm:spPr/>
      <dgm:t>
        <a:bodyPr/>
        <a:lstStyle/>
        <a:p>
          <a:endParaRPr lang="en-US"/>
        </a:p>
      </dgm:t>
    </dgm:pt>
    <dgm:pt modelId="{00E76A6B-BBE3-4624-9F98-7D0DCDDC0365}">
      <dgm:prSet phldrT="[Text]" custT="1"/>
      <dgm:spPr/>
      <dgm:t>
        <a:bodyPr anchor="t"/>
        <a:lstStyle/>
        <a:p>
          <a:pPr marL="0" algn="ctr">
            <a:lnSpc>
              <a:spcPct val="150000"/>
            </a:lnSpc>
          </a:pPr>
          <a:r>
            <a:rPr lang="en-US" sz="1600" dirty="0">
              <a:latin typeface="Roboto Condensed" panose="02000000000000000000" pitchFamily="2" charset="0"/>
              <a:ea typeface="Roboto Condensed" panose="02000000000000000000" pitchFamily="2" charset="0"/>
              <a:cs typeface="Roboto Condensed" panose="02000000000000000000" pitchFamily="2" charset="0"/>
            </a:rPr>
            <a:t> -Which Core Competncy (ies) are you </a:t>
          </a:r>
          <a:r>
            <a:rPr lang="en-US" sz="1600" i="1" u="sng" dirty="0">
              <a:latin typeface="Roboto Condensed" panose="02000000000000000000" pitchFamily="2" charset="0"/>
              <a:ea typeface="Roboto Condensed" panose="02000000000000000000" pitchFamily="2" charset="0"/>
              <a:cs typeface="Roboto Condensed" panose="02000000000000000000" pitchFamily="2" charset="0"/>
            </a:rPr>
            <a:t>currently</a:t>
          </a:r>
          <a:r>
            <a:rPr lang="en-US" sz="1600" dirty="0">
              <a:latin typeface="Roboto Condensed" panose="02000000000000000000" pitchFamily="2" charset="0"/>
              <a:ea typeface="Roboto Condensed" panose="02000000000000000000" pitchFamily="2" charset="0"/>
              <a:cs typeface="Roboto Condensed" panose="02000000000000000000" pitchFamily="2" charset="0"/>
            </a:rPr>
            <a:t> helping students develop?</a:t>
          </a:r>
        </a:p>
        <a:p>
          <a:pPr marL="0" algn="ctr">
            <a:lnSpc>
              <a:spcPct val="90000"/>
            </a:lnSpc>
          </a:pPr>
          <a:br>
            <a:rPr lang="en-US" sz="1600" dirty="0">
              <a:latin typeface="Roboto Condensed" panose="02000000000000000000" pitchFamily="2" charset="0"/>
              <a:ea typeface="Roboto Condensed" panose="02000000000000000000" pitchFamily="2" charset="0"/>
              <a:cs typeface="Roboto Condensed" panose="02000000000000000000" pitchFamily="2" charset="0"/>
            </a:rPr>
          </a:br>
          <a:r>
            <a:rPr lang="en-US" sz="1500" u="sng" dirty="0">
              <a:latin typeface="Roboto Condensed" panose="02000000000000000000" pitchFamily="2" charset="0"/>
              <a:ea typeface="Roboto Condensed" panose="02000000000000000000" pitchFamily="2" charset="0"/>
              <a:cs typeface="Roboto Condensed" panose="02000000000000000000" pitchFamily="2" charset="0"/>
            </a:rPr>
            <a:t>(Then for the selected competency(ies) </a:t>
          </a:r>
          <a:endParaRPr lang="en-US" sz="1500" dirty="0">
            <a:latin typeface="Roboto Condensed" panose="02000000000000000000" pitchFamily="2" charset="0"/>
            <a:ea typeface="Roboto Condensed" panose="02000000000000000000" pitchFamily="2" charset="0"/>
            <a:cs typeface="Roboto Condensed" panose="02000000000000000000" pitchFamily="2" charset="0"/>
          </a:endParaRPr>
        </a:p>
        <a:p>
          <a:pPr marL="114300" indent="-11430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What activity (ies) are you using to help students develop…? </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How does it help students develop …?</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How does the student know it is helping them develop…? </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Where or When are these activities available?</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How often are they available? </a:t>
          </a:r>
        </a:p>
        <a:p>
          <a:pPr marL="171450" indent="-17145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 Does every student have the same opportunity to participate? </a:t>
          </a:r>
        </a:p>
        <a:p>
          <a:pPr marL="0" algn="l">
            <a:lnSpc>
              <a:spcPct val="90000"/>
            </a:lnSpc>
          </a:pPr>
          <a:r>
            <a:rPr lang="en-US" sz="1500" dirty="0">
              <a:latin typeface="Roboto Condensed" panose="02000000000000000000" pitchFamily="2" charset="0"/>
              <a:ea typeface="Roboto Condensed" panose="02000000000000000000" pitchFamily="2" charset="0"/>
              <a:cs typeface="Roboto Condensed" panose="02000000000000000000" pitchFamily="2" charset="0"/>
            </a:rPr>
            <a:t>	if “no” then can you please explain why</a:t>
          </a:r>
        </a:p>
        <a:p>
          <a:pPr marL="0" algn="l">
            <a:lnSpc>
              <a:spcPct val="90000"/>
            </a:lnSpc>
          </a:pPr>
          <a:endParaRPr lang="en-US" sz="1200" dirty="0">
            <a:latin typeface="Roboto Condensed" panose="02000000000000000000" pitchFamily="2" charset="0"/>
            <a:ea typeface="Roboto Condensed" panose="02000000000000000000" pitchFamily="2" charset="0"/>
            <a:cs typeface="Roboto Condensed" panose="02000000000000000000" pitchFamily="2" charset="0"/>
          </a:endParaRPr>
        </a:p>
      </dgm:t>
    </dgm:pt>
    <dgm:pt modelId="{A0EC450B-976F-4F81-8619-AD0962E51DCA}" type="parTrans" cxnId="{E756C9C2-C61A-484B-AC88-C0EDDCA0B279}">
      <dgm:prSet/>
      <dgm:spPr/>
      <dgm:t>
        <a:bodyPr/>
        <a:lstStyle/>
        <a:p>
          <a:endParaRPr lang="en-US"/>
        </a:p>
      </dgm:t>
    </dgm:pt>
    <dgm:pt modelId="{424235CB-DC4B-448E-B893-527C0E087A35}" type="sibTrans" cxnId="{E756C9C2-C61A-484B-AC88-C0EDDCA0B279}">
      <dgm:prSet/>
      <dgm:spPr/>
      <dgm:t>
        <a:bodyPr/>
        <a:lstStyle/>
        <a:p>
          <a:endParaRPr lang="en-US"/>
        </a:p>
      </dgm:t>
    </dgm:pt>
    <dgm:pt modelId="{3B046DE8-2E6C-40BE-81B4-93545A01B8B1}" type="pres">
      <dgm:prSet presAssocID="{6140F29A-EB8F-410D-A3B8-DA7133AEE634}" presName="hierChild1" presStyleCnt="0">
        <dgm:presLayoutVars>
          <dgm:orgChart val="1"/>
          <dgm:chPref val="1"/>
          <dgm:dir/>
          <dgm:animOne val="branch"/>
          <dgm:animLvl val="lvl"/>
          <dgm:resizeHandles/>
        </dgm:presLayoutVars>
      </dgm:prSet>
      <dgm:spPr/>
    </dgm:pt>
    <dgm:pt modelId="{EE81A8EE-8367-4312-8C89-FC1CC3924D2E}" type="pres">
      <dgm:prSet presAssocID="{11CD91EF-F9F0-4211-BAD6-00B50C3AC6BF}" presName="hierRoot1" presStyleCnt="0">
        <dgm:presLayoutVars>
          <dgm:hierBranch val="init"/>
        </dgm:presLayoutVars>
      </dgm:prSet>
      <dgm:spPr/>
    </dgm:pt>
    <dgm:pt modelId="{8A141684-C497-4F18-8EA7-BD7C894FEF1E}" type="pres">
      <dgm:prSet presAssocID="{11CD91EF-F9F0-4211-BAD6-00B50C3AC6BF}" presName="rootComposite1" presStyleCnt="0"/>
      <dgm:spPr/>
    </dgm:pt>
    <dgm:pt modelId="{CCB01C00-40FE-4635-B46F-A9741F1AFB86}" type="pres">
      <dgm:prSet presAssocID="{11CD91EF-F9F0-4211-BAD6-00B50C3AC6BF}" presName="rootText1" presStyleLbl="node0" presStyleIdx="0" presStyleCnt="1" custScaleX="56736" custScaleY="32064" custLinFactNeighborX="-2497" custLinFactNeighborY="8358">
        <dgm:presLayoutVars>
          <dgm:chPref val="3"/>
        </dgm:presLayoutVars>
      </dgm:prSet>
      <dgm:spPr/>
    </dgm:pt>
    <dgm:pt modelId="{D7EDFB23-6636-4809-8CEC-AD7D9C81FC85}" type="pres">
      <dgm:prSet presAssocID="{11CD91EF-F9F0-4211-BAD6-00B50C3AC6BF}" presName="rootConnector1" presStyleLbl="node1" presStyleIdx="0" presStyleCnt="0"/>
      <dgm:spPr/>
    </dgm:pt>
    <dgm:pt modelId="{71CC58BB-98AC-4D09-AA32-05E246107E03}" type="pres">
      <dgm:prSet presAssocID="{11CD91EF-F9F0-4211-BAD6-00B50C3AC6BF}" presName="hierChild2" presStyleCnt="0"/>
      <dgm:spPr/>
    </dgm:pt>
    <dgm:pt modelId="{B8DB571F-C799-4CF4-B2FD-4255808FE006}" type="pres">
      <dgm:prSet presAssocID="{A0EC450B-976F-4F81-8619-AD0962E51DCA}" presName="Name37" presStyleLbl="parChTrans1D2" presStyleIdx="0" presStyleCnt="2"/>
      <dgm:spPr/>
    </dgm:pt>
    <dgm:pt modelId="{51C11F12-54FB-4BDB-8844-9E4B9D2DFEBE}" type="pres">
      <dgm:prSet presAssocID="{00E76A6B-BBE3-4624-9F98-7D0DCDDC0365}" presName="hierRoot2" presStyleCnt="0">
        <dgm:presLayoutVars>
          <dgm:hierBranch val="init"/>
        </dgm:presLayoutVars>
      </dgm:prSet>
      <dgm:spPr/>
    </dgm:pt>
    <dgm:pt modelId="{01B776C4-0164-4D59-AC2A-351E1FF83335}" type="pres">
      <dgm:prSet presAssocID="{00E76A6B-BBE3-4624-9F98-7D0DCDDC0365}" presName="rootComposite" presStyleCnt="0"/>
      <dgm:spPr/>
    </dgm:pt>
    <dgm:pt modelId="{6AE9B163-5E23-4933-A3BA-72F0C153C6EC}" type="pres">
      <dgm:prSet presAssocID="{00E76A6B-BBE3-4624-9F98-7D0DCDDC0365}" presName="rootText" presStyleLbl="node2" presStyleIdx="0" presStyleCnt="2" custScaleX="119742" custScaleY="180932" custLinFactNeighborX="-13133" custLinFactNeighborY="-20205">
        <dgm:presLayoutVars>
          <dgm:chPref val="3"/>
        </dgm:presLayoutVars>
      </dgm:prSet>
      <dgm:spPr/>
    </dgm:pt>
    <dgm:pt modelId="{A5949DD7-4FE3-42A8-9E5E-8DDDE356C473}" type="pres">
      <dgm:prSet presAssocID="{00E76A6B-BBE3-4624-9F98-7D0DCDDC0365}" presName="rootConnector" presStyleLbl="node2" presStyleIdx="0" presStyleCnt="2"/>
      <dgm:spPr/>
    </dgm:pt>
    <dgm:pt modelId="{631DA740-0CEB-49FB-A803-7D45742C7BEC}" type="pres">
      <dgm:prSet presAssocID="{00E76A6B-BBE3-4624-9F98-7D0DCDDC0365}" presName="hierChild4" presStyleCnt="0"/>
      <dgm:spPr/>
    </dgm:pt>
    <dgm:pt modelId="{3616878D-5BA7-4629-97C7-1F7D2B8D967D}" type="pres">
      <dgm:prSet presAssocID="{00E76A6B-BBE3-4624-9F98-7D0DCDDC0365}" presName="hierChild5" presStyleCnt="0"/>
      <dgm:spPr/>
    </dgm:pt>
    <dgm:pt modelId="{F379262A-5090-41FD-B1F1-F1869179517D}" type="pres">
      <dgm:prSet presAssocID="{95499487-5EAB-469E-93C3-198C1C03589A}" presName="Name37" presStyleLbl="parChTrans1D2" presStyleIdx="1" presStyleCnt="2"/>
      <dgm:spPr/>
    </dgm:pt>
    <dgm:pt modelId="{F963DC5F-F6F6-46FC-8581-0294538FB50A}" type="pres">
      <dgm:prSet presAssocID="{4BABF770-D1D4-4550-BA14-EECA3B453420}" presName="hierRoot2" presStyleCnt="0">
        <dgm:presLayoutVars>
          <dgm:hierBranch val="init"/>
        </dgm:presLayoutVars>
      </dgm:prSet>
      <dgm:spPr/>
    </dgm:pt>
    <dgm:pt modelId="{AD44EC34-9432-49A3-A60F-E189A70ABE26}" type="pres">
      <dgm:prSet presAssocID="{4BABF770-D1D4-4550-BA14-EECA3B453420}" presName="rootComposite" presStyleCnt="0"/>
      <dgm:spPr/>
    </dgm:pt>
    <dgm:pt modelId="{BAEECA6E-C616-474A-A3C9-C7A86BD54117}" type="pres">
      <dgm:prSet presAssocID="{4BABF770-D1D4-4550-BA14-EECA3B453420}" presName="rootText" presStyleLbl="node2" presStyleIdx="1" presStyleCnt="2" custScaleX="128368" custScaleY="202247" custLinFactNeighborX="22487" custLinFactNeighborY="-19493">
        <dgm:presLayoutVars>
          <dgm:chPref val="3"/>
        </dgm:presLayoutVars>
      </dgm:prSet>
      <dgm:spPr/>
    </dgm:pt>
    <dgm:pt modelId="{63C6C17F-5CD1-4EF1-A0F5-F717A1BFEC4E}" type="pres">
      <dgm:prSet presAssocID="{4BABF770-D1D4-4550-BA14-EECA3B453420}" presName="rootConnector" presStyleLbl="node2" presStyleIdx="1" presStyleCnt="2"/>
      <dgm:spPr/>
    </dgm:pt>
    <dgm:pt modelId="{D684A8B1-E0D3-411D-8829-4444960D2FD5}" type="pres">
      <dgm:prSet presAssocID="{4BABF770-D1D4-4550-BA14-EECA3B453420}" presName="hierChild4" presStyleCnt="0"/>
      <dgm:spPr/>
    </dgm:pt>
    <dgm:pt modelId="{B3F3A943-305B-4538-9E45-4DFA631830EA}" type="pres">
      <dgm:prSet presAssocID="{4BABF770-D1D4-4550-BA14-EECA3B453420}" presName="hierChild5" presStyleCnt="0"/>
      <dgm:spPr/>
    </dgm:pt>
    <dgm:pt modelId="{94A5AF5E-7FDB-4222-8E1C-C013832A5ECA}" type="pres">
      <dgm:prSet presAssocID="{11CD91EF-F9F0-4211-BAD6-00B50C3AC6BF}" presName="hierChild3" presStyleCnt="0"/>
      <dgm:spPr/>
    </dgm:pt>
  </dgm:ptLst>
  <dgm:cxnLst>
    <dgm:cxn modelId="{9AEAEF22-BC5E-4081-9426-F00EDE3D29FB}" type="presOf" srcId="{00E76A6B-BBE3-4624-9F98-7D0DCDDC0365}" destId="{A5949DD7-4FE3-42A8-9E5E-8DDDE356C473}" srcOrd="1" destOrd="0" presId="urn:microsoft.com/office/officeart/2005/8/layout/orgChart1"/>
    <dgm:cxn modelId="{A160C925-9E32-4AF5-8B31-C7F95D241556}" type="presOf" srcId="{4BABF770-D1D4-4550-BA14-EECA3B453420}" destId="{BAEECA6E-C616-474A-A3C9-C7A86BD54117}" srcOrd="0" destOrd="0" presId="urn:microsoft.com/office/officeart/2005/8/layout/orgChart1"/>
    <dgm:cxn modelId="{E588152E-B0A9-4B00-992A-DE660D5EA4AA}" type="presOf" srcId="{95499487-5EAB-469E-93C3-198C1C03589A}" destId="{F379262A-5090-41FD-B1F1-F1869179517D}" srcOrd="0" destOrd="0" presId="urn:microsoft.com/office/officeart/2005/8/layout/orgChart1"/>
    <dgm:cxn modelId="{62BE382E-8ED8-46E7-A635-38CC32835662}" type="presOf" srcId="{11CD91EF-F9F0-4211-BAD6-00B50C3AC6BF}" destId="{D7EDFB23-6636-4809-8CEC-AD7D9C81FC85}" srcOrd="1" destOrd="0" presId="urn:microsoft.com/office/officeart/2005/8/layout/orgChart1"/>
    <dgm:cxn modelId="{7A1B9C3E-F0BF-4364-B866-9DDFA17BDE3C}" type="presOf" srcId="{4BABF770-D1D4-4550-BA14-EECA3B453420}" destId="{63C6C17F-5CD1-4EF1-A0F5-F717A1BFEC4E}" srcOrd="1" destOrd="0" presId="urn:microsoft.com/office/officeart/2005/8/layout/orgChart1"/>
    <dgm:cxn modelId="{FF423D69-C89F-4332-BCFA-6B9C202C3D08}" srcId="{6140F29A-EB8F-410D-A3B8-DA7133AEE634}" destId="{11CD91EF-F9F0-4211-BAD6-00B50C3AC6BF}" srcOrd="0" destOrd="0" parTransId="{F63C283B-7C50-4A30-AFF3-52D46F963F56}" sibTransId="{7A0F199D-59ED-4645-88E4-74CB43DDB3F8}"/>
    <dgm:cxn modelId="{77F4874E-DC89-4BE5-860C-DA3480F6470A}" type="presOf" srcId="{A0EC450B-976F-4F81-8619-AD0962E51DCA}" destId="{B8DB571F-C799-4CF4-B2FD-4255808FE006}" srcOrd="0" destOrd="0" presId="urn:microsoft.com/office/officeart/2005/8/layout/orgChart1"/>
    <dgm:cxn modelId="{D00E5796-ED0E-4F59-AFB5-2E7E68F8C1FC}" type="presOf" srcId="{00E76A6B-BBE3-4624-9F98-7D0DCDDC0365}" destId="{6AE9B163-5E23-4933-A3BA-72F0C153C6EC}" srcOrd="0" destOrd="0" presId="urn:microsoft.com/office/officeart/2005/8/layout/orgChart1"/>
    <dgm:cxn modelId="{B63CF29E-265C-49A1-8F7B-8A44B56673C8}" type="presOf" srcId="{6140F29A-EB8F-410D-A3B8-DA7133AEE634}" destId="{3B046DE8-2E6C-40BE-81B4-93545A01B8B1}" srcOrd="0" destOrd="0" presId="urn:microsoft.com/office/officeart/2005/8/layout/orgChart1"/>
    <dgm:cxn modelId="{5619F9B0-BE15-45D8-B3FF-ACAF1650E1FC}" type="presOf" srcId="{11CD91EF-F9F0-4211-BAD6-00B50C3AC6BF}" destId="{CCB01C00-40FE-4635-B46F-A9741F1AFB86}" srcOrd="0" destOrd="0" presId="urn:microsoft.com/office/officeart/2005/8/layout/orgChart1"/>
    <dgm:cxn modelId="{D8131DC1-78A2-430B-BD2D-1D57DBF7F82E}" srcId="{11CD91EF-F9F0-4211-BAD6-00B50C3AC6BF}" destId="{4BABF770-D1D4-4550-BA14-EECA3B453420}" srcOrd="1" destOrd="0" parTransId="{95499487-5EAB-469E-93C3-198C1C03589A}" sibTransId="{590335CA-A0D7-42CD-84E3-74B4B82DBD39}"/>
    <dgm:cxn modelId="{E756C9C2-C61A-484B-AC88-C0EDDCA0B279}" srcId="{11CD91EF-F9F0-4211-BAD6-00B50C3AC6BF}" destId="{00E76A6B-BBE3-4624-9F98-7D0DCDDC0365}" srcOrd="0" destOrd="0" parTransId="{A0EC450B-976F-4F81-8619-AD0962E51DCA}" sibTransId="{424235CB-DC4B-448E-B893-527C0E087A35}"/>
    <dgm:cxn modelId="{56063000-6ECC-4FA0-B9DC-4DA3A5314BDA}" type="presParOf" srcId="{3B046DE8-2E6C-40BE-81B4-93545A01B8B1}" destId="{EE81A8EE-8367-4312-8C89-FC1CC3924D2E}" srcOrd="0" destOrd="0" presId="urn:microsoft.com/office/officeart/2005/8/layout/orgChart1"/>
    <dgm:cxn modelId="{20AE1CC4-450C-4FE3-B5FE-5F479771113F}" type="presParOf" srcId="{EE81A8EE-8367-4312-8C89-FC1CC3924D2E}" destId="{8A141684-C497-4F18-8EA7-BD7C894FEF1E}" srcOrd="0" destOrd="0" presId="urn:microsoft.com/office/officeart/2005/8/layout/orgChart1"/>
    <dgm:cxn modelId="{C6E04C3C-8537-4AC4-92A8-170539092660}" type="presParOf" srcId="{8A141684-C497-4F18-8EA7-BD7C894FEF1E}" destId="{CCB01C00-40FE-4635-B46F-A9741F1AFB86}" srcOrd="0" destOrd="0" presId="urn:microsoft.com/office/officeart/2005/8/layout/orgChart1"/>
    <dgm:cxn modelId="{5FE9CD96-D3F1-4E9B-B7B7-03BF73446122}" type="presParOf" srcId="{8A141684-C497-4F18-8EA7-BD7C894FEF1E}" destId="{D7EDFB23-6636-4809-8CEC-AD7D9C81FC85}" srcOrd="1" destOrd="0" presId="urn:microsoft.com/office/officeart/2005/8/layout/orgChart1"/>
    <dgm:cxn modelId="{7BCEC7C9-F434-4958-B7F0-CD7114671348}" type="presParOf" srcId="{EE81A8EE-8367-4312-8C89-FC1CC3924D2E}" destId="{71CC58BB-98AC-4D09-AA32-05E246107E03}" srcOrd="1" destOrd="0" presId="urn:microsoft.com/office/officeart/2005/8/layout/orgChart1"/>
    <dgm:cxn modelId="{8A82AB0B-591D-4D93-B249-EE49B66A5928}" type="presParOf" srcId="{71CC58BB-98AC-4D09-AA32-05E246107E03}" destId="{B8DB571F-C799-4CF4-B2FD-4255808FE006}" srcOrd="0" destOrd="0" presId="urn:microsoft.com/office/officeart/2005/8/layout/orgChart1"/>
    <dgm:cxn modelId="{AA426513-D768-4AE8-B60D-13B8AFD7CFCA}" type="presParOf" srcId="{71CC58BB-98AC-4D09-AA32-05E246107E03}" destId="{51C11F12-54FB-4BDB-8844-9E4B9D2DFEBE}" srcOrd="1" destOrd="0" presId="urn:microsoft.com/office/officeart/2005/8/layout/orgChart1"/>
    <dgm:cxn modelId="{219D8A68-F724-4144-BF2E-93E983EF2D89}" type="presParOf" srcId="{51C11F12-54FB-4BDB-8844-9E4B9D2DFEBE}" destId="{01B776C4-0164-4D59-AC2A-351E1FF83335}" srcOrd="0" destOrd="0" presId="urn:microsoft.com/office/officeart/2005/8/layout/orgChart1"/>
    <dgm:cxn modelId="{BC01BE73-562F-4DBE-9C6B-A53B80B427A8}" type="presParOf" srcId="{01B776C4-0164-4D59-AC2A-351E1FF83335}" destId="{6AE9B163-5E23-4933-A3BA-72F0C153C6EC}" srcOrd="0" destOrd="0" presId="urn:microsoft.com/office/officeart/2005/8/layout/orgChart1"/>
    <dgm:cxn modelId="{5EDE688E-0DF8-49FF-BE14-7C51B33AB50B}" type="presParOf" srcId="{01B776C4-0164-4D59-AC2A-351E1FF83335}" destId="{A5949DD7-4FE3-42A8-9E5E-8DDDE356C473}" srcOrd="1" destOrd="0" presId="urn:microsoft.com/office/officeart/2005/8/layout/orgChart1"/>
    <dgm:cxn modelId="{431E30A1-6037-4E6A-894F-5722D3960C86}" type="presParOf" srcId="{51C11F12-54FB-4BDB-8844-9E4B9D2DFEBE}" destId="{631DA740-0CEB-49FB-A803-7D45742C7BEC}" srcOrd="1" destOrd="0" presId="urn:microsoft.com/office/officeart/2005/8/layout/orgChart1"/>
    <dgm:cxn modelId="{2459893B-D46A-4D3A-9B98-BBB40187F8E9}" type="presParOf" srcId="{51C11F12-54FB-4BDB-8844-9E4B9D2DFEBE}" destId="{3616878D-5BA7-4629-97C7-1F7D2B8D967D}" srcOrd="2" destOrd="0" presId="urn:microsoft.com/office/officeart/2005/8/layout/orgChart1"/>
    <dgm:cxn modelId="{FCECAD2C-5327-455E-AEA2-0ACD16763D11}" type="presParOf" srcId="{71CC58BB-98AC-4D09-AA32-05E246107E03}" destId="{F379262A-5090-41FD-B1F1-F1869179517D}" srcOrd="2" destOrd="0" presId="urn:microsoft.com/office/officeart/2005/8/layout/orgChart1"/>
    <dgm:cxn modelId="{2DBBAB40-D02E-4FEF-AA41-970F01A154A7}" type="presParOf" srcId="{71CC58BB-98AC-4D09-AA32-05E246107E03}" destId="{F963DC5F-F6F6-46FC-8581-0294538FB50A}" srcOrd="3" destOrd="0" presId="urn:microsoft.com/office/officeart/2005/8/layout/orgChart1"/>
    <dgm:cxn modelId="{DC896E25-DDDD-4CA0-B442-A1C79D67FAE0}" type="presParOf" srcId="{F963DC5F-F6F6-46FC-8581-0294538FB50A}" destId="{AD44EC34-9432-49A3-A60F-E189A70ABE26}" srcOrd="0" destOrd="0" presId="urn:microsoft.com/office/officeart/2005/8/layout/orgChart1"/>
    <dgm:cxn modelId="{D449C493-8E6F-44B8-BCBB-49A93B3B83D5}" type="presParOf" srcId="{AD44EC34-9432-49A3-A60F-E189A70ABE26}" destId="{BAEECA6E-C616-474A-A3C9-C7A86BD54117}" srcOrd="0" destOrd="0" presId="urn:microsoft.com/office/officeart/2005/8/layout/orgChart1"/>
    <dgm:cxn modelId="{45F474E3-653D-42F8-8028-83F1C34EA327}" type="presParOf" srcId="{AD44EC34-9432-49A3-A60F-E189A70ABE26}" destId="{63C6C17F-5CD1-4EF1-A0F5-F717A1BFEC4E}" srcOrd="1" destOrd="0" presId="urn:microsoft.com/office/officeart/2005/8/layout/orgChart1"/>
    <dgm:cxn modelId="{1C2AA225-CBA4-4569-8C82-EBB8BC5B7372}" type="presParOf" srcId="{F963DC5F-F6F6-46FC-8581-0294538FB50A}" destId="{D684A8B1-E0D3-411D-8829-4444960D2FD5}" srcOrd="1" destOrd="0" presId="urn:microsoft.com/office/officeart/2005/8/layout/orgChart1"/>
    <dgm:cxn modelId="{7A6E889D-7C11-444E-8218-4837B87A9FA0}" type="presParOf" srcId="{F963DC5F-F6F6-46FC-8581-0294538FB50A}" destId="{B3F3A943-305B-4538-9E45-4DFA631830EA}" srcOrd="2" destOrd="0" presId="urn:microsoft.com/office/officeart/2005/8/layout/orgChart1"/>
    <dgm:cxn modelId="{D3682A32-8CFB-425F-BB2A-CCCEAD69EDCC}" type="presParOf" srcId="{EE81A8EE-8367-4312-8C89-FC1CC3924D2E}" destId="{94A5AF5E-7FDB-4222-8E1C-C013832A5E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9262A-5090-41FD-B1F1-F1869179517D}">
      <dsp:nvSpPr>
        <dsp:cNvPr id="0" name=""/>
        <dsp:cNvSpPr/>
      </dsp:nvSpPr>
      <dsp:spPr>
        <a:xfrm>
          <a:off x="5537977" y="848609"/>
          <a:ext cx="3063355" cy="295771"/>
        </a:xfrm>
        <a:custGeom>
          <a:avLst/>
          <a:gdLst/>
          <a:ahLst/>
          <a:cxnLst/>
          <a:rect l="0" t="0" r="0" b="0"/>
          <a:pathLst>
            <a:path>
              <a:moveTo>
                <a:pt x="0" y="0"/>
              </a:moveTo>
              <a:lnTo>
                <a:pt x="3063355" y="0"/>
              </a:lnTo>
              <a:lnTo>
                <a:pt x="3063355" y="295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B571F-C799-4CF4-B2FD-4255808FE006}">
      <dsp:nvSpPr>
        <dsp:cNvPr id="0" name=""/>
        <dsp:cNvSpPr/>
      </dsp:nvSpPr>
      <dsp:spPr>
        <a:xfrm>
          <a:off x="2503092" y="848609"/>
          <a:ext cx="3034884" cy="280887"/>
        </a:xfrm>
        <a:custGeom>
          <a:avLst/>
          <a:gdLst/>
          <a:ahLst/>
          <a:cxnLst/>
          <a:rect l="0" t="0" r="0" b="0"/>
          <a:pathLst>
            <a:path>
              <a:moveTo>
                <a:pt x="3034884" y="0"/>
              </a:moveTo>
              <a:lnTo>
                <a:pt x="0" y="0"/>
              </a:lnTo>
              <a:lnTo>
                <a:pt x="0" y="2808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B01C00-40FE-4635-B46F-A9741F1AFB86}">
      <dsp:nvSpPr>
        <dsp:cNvPr id="0" name=""/>
        <dsp:cNvSpPr/>
      </dsp:nvSpPr>
      <dsp:spPr>
        <a:xfrm>
          <a:off x="4351964" y="178342"/>
          <a:ext cx="2372024" cy="670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Are you actively working to develop core competencies in students? (Yes or No)</a:t>
          </a:r>
        </a:p>
      </dsp:txBody>
      <dsp:txXfrm>
        <a:off x="4351964" y="178342"/>
        <a:ext cx="2372024" cy="670267"/>
      </dsp:txXfrm>
    </dsp:sp>
    <dsp:sp modelId="{6AE9B163-5E23-4933-A3BA-72F0C153C6EC}">
      <dsp:nvSpPr>
        <dsp:cNvPr id="0" name=""/>
        <dsp:cNvSpPr/>
      </dsp:nvSpPr>
      <dsp:spPr>
        <a:xfrm>
          <a:off x="0" y="1129497"/>
          <a:ext cx="5006185" cy="3782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algn="ctr" defTabSz="711200">
            <a:lnSpc>
              <a:spcPct val="150000"/>
            </a:lnSpc>
            <a:spcBef>
              <a:spcPct val="0"/>
            </a:spcBef>
            <a:spcAft>
              <a:spcPct val="35000"/>
            </a:spcAft>
            <a:buNone/>
          </a:pPr>
          <a:r>
            <a:rPr lang="en-US" sz="1600" kern="1200" dirty="0">
              <a:latin typeface="Roboto Condensed" panose="02000000000000000000" pitchFamily="2" charset="0"/>
              <a:ea typeface="Roboto Condensed" panose="02000000000000000000" pitchFamily="2" charset="0"/>
              <a:cs typeface="Roboto Condensed" panose="02000000000000000000" pitchFamily="2" charset="0"/>
            </a:rPr>
            <a:t> -Which Core Competncy (ies) are you </a:t>
          </a:r>
          <a:r>
            <a:rPr lang="en-US" sz="1600" i="1" u="sng" kern="1200" dirty="0">
              <a:latin typeface="Roboto Condensed" panose="02000000000000000000" pitchFamily="2" charset="0"/>
              <a:ea typeface="Roboto Condensed" panose="02000000000000000000" pitchFamily="2" charset="0"/>
              <a:cs typeface="Roboto Condensed" panose="02000000000000000000" pitchFamily="2" charset="0"/>
            </a:rPr>
            <a:t>currently</a:t>
          </a:r>
          <a:r>
            <a:rPr lang="en-US" sz="1600" kern="1200" dirty="0">
              <a:latin typeface="Roboto Condensed" panose="02000000000000000000" pitchFamily="2" charset="0"/>
              <a:ea typeface="Roboto Condensed" panose="02000000000000000000" pitchFamily="2" charset="0"/>
              <a:cs typeface="Roboto Condensed" panose="02000000000000000000" pitchFamily="2" charset="0"/>
            </a:rPr>
            <a:t> helping students develop?</a:t>
          </a:r>
        </a:p>
        <a:p>
          <a:pPr marL="0" lvl="0" algn="ctr" defTabSz="711200">
            <a:lnSpc>
              <a:spcPct val="90000"/>
            </a:lnSpc>
            <a:spcBef>
              <a:spcPct val="0"/>
            </a:spcBef>
            <a:spcAft>
              <a:spcPct val="35000"/>
            </a:spcAft>
            <a:buNone/>
          </a:pPr>
          <a:br>
            <a:rPr lang="en-US" sz="1600" kern="1200" dirty="0">
              <a:latin typeface="Roboto Condensed" panose="02000000000000000000" pitchFamily="2" charset="0"/>
              <a:ea typeface="Roboto Condensed" panose="02000000000000000000" pitchFamily="2" charset="0"/>
              <a:cs typeface="Roboto Condensed" panose="02000000000000000000" pitchFamily="2" charset="0"/>
            </a:rPr>
          </a:br>
          <a:r>
            <a:rPr lang="en-US" sz="1500" u="sng" kern="1200" dirty="0">
              <a:latin typeface="Roboto Condensed" panose="02000000000000000000" pitchFamily="2" charset="0"/>
              <a:ea typeface="Roboto Condensed" panose="02000000000000000000" pitchFamily="2" charset="0"/>
              <a:cs typeface="Roboto Condensed" panose="02000000000000000000" pitchFamily="2" charset="0"/>
            </a:rPr>
            <a:t>(Then for the selected competency(ies) </a:t>
          </a:r>
          <a:endParaRPr lang="en-US" sz="1500" kern="1200" dirty="0">
            <a:latin typeface="Roboto Condensed" panose="02000000000000000000" pitchFamily="2" charset="0"/>
            <a:ea typeface="Roboto Condensed" panose="02000000000000000000" pitchFamily="2" charset="0"/>
            <a:cs typeface="Roboto Condensed" panose="02000000000000000000" pitchFamily="2" charset="0"/>
          </a:endParaRPr>
        </a:p>
        <a:p>
          <a:pPr marL="114300" lvl="0" indent="-11430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What activity (ies) are you using to help students develop…? </a:t>
          </a:r>
        </a:p>
        <a:p>
          <a:pPr marL="0" lvl="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How does it help students develop …?</a:t>
          </a:r>
        </a:p>
        <a:p>
          <a:pPr marL="0" lvl="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How does the student know it is helping them develop…? </a:t>
          </a:r>
        </a:p>
        <a:p>
          <a:pPr marL="0" lvl="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Where or When are these activities available?</a:t>
          </a:r>
        </a:p>
        <a:p>
          <a:pPr marL="0" lvl="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How often are they available? </a:t>
          </a:r>
        </a:p>
        <a:p>
          <a:pPr marL="171450" lvl="0" indent="-17145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Does every student have the same opportunity to participate? </a:t>
          </a:r>
        </a:p>
        <a:p>
          <a:pPr marL="0" lvl="0" algn="l" defTabSz="7112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if “no” then can you please explain why</a:t>
          </a:r>
        </a:p>
        <a:p>
          <a:pPr marL="0" lvl="0" algn="l" defTabSz="711200">
            <a:lnSpc>
              <a:spcPct val="90000"/>
            </a:lnSpc>
            <a:spcBef>
              <a:spcPct val="0"/>
            </a:spcBef>
            <a:spcAft>
              <a:spcPct val="35000"/>
            </a:spcAft>
            <a:buNone/>
          </a:pPr>
          <a:endParaRPr lang="en-US" sz="1200" kern="1200" dirty="0">
            <a:latin typeface="Roboto Condensed" panose="02000000000000000000" pitchFamily="2" charset="0"/>
            <a:ea typeface="Roboto Condensed" panose="02000000000000000000" pitchFamily="2" charset="0"/>
            <a:cs typeface="Roboto Condensed" panose="02000000000000000000" pitchFamily="2" charset="0"/>
          </a:endParaRPr>
        </a:p>
      </dsp:txBody>
      <dsp:txXfrm>
        <a:off x="0" y="1129497"/>
        <a:ext cx="5006185" cy="3782211"/>
      </dsp:txXfrm>
    </dsp:sp>
    <dsp:sp modelId="{BAEECA6E-C616-474A-A3C9-C7A86BD54117}">
      <dsp:nvSpPr>
        <dsp:cNvPr id="0" name=""/>
        <dsp:cNvSpPr/>
      </dsp:nvSpPr>
      <dsp:spPr>
        <a:xfrm>
          <a:off x="5917921" y="1144381"/>
          <a:ext cx="5366822" cy="4227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algn="ctr" defTabSz="622300">
            <a:lnSpc>
              <a:spcPct val="150000"/>
            </a:lnSpc>
            <a:spcBef>
              <a:spcPct val="0"/>
            </a:spcBef>
            <a:spcAft>
              <a:spcPct val="35000"/>
            </a:spcAft>
            <a:buNone/>
          </a:pPr>
          <a:r>
            <a:rPr lang="en-US" sz="1400" kern="1200" dirty="0"/>
            <a:t>-</a:t>
          </a:r>
          <a:r>
            <a:rPr lang="en-US" sz="1400" kern="1200" dirty="0">
              <a:latin typeface="Roboto Condensed" panose="02000000000000000000" pitchFamily="2" charset="0"/>
              <a:ea typeface="Roboto Condensed" panose="02000000000000000000" pitchFamily="2" charset="0"/>
              <a:cs typeface="Roboto Condensed" panose="02000000000000000000" pitchFamily="2" charset="0"/>
            </a:rPr>
            <a:t>Which Core Competency(ies) are you </a:t>
          </a:r>
          <a:r>
            <a:rPr lang="en-US" sz="1400" i="1" u="sng" kern="1200" dirty="0">
              <a:latin typeface="Roboto Condensed" panose="02000000000000000000" pitchFamily="2" charset="0"/>
              <a:ea typeface="Roboto Condensed" panose="02000000000000000000" pitchFamily="2" charset="0"/>
              <a:cs typeface="Roboto Condensed" panose="02000000000000000000" pitchFamily="2" charset="0"/>
            </a:rPr>
            <a:t>planning</a:t>
          </a:r>
          <a:r>
            <a:rPr lang="en-US" sz="1400" kern="1200" dirty="0">
              <a:latin typeface="Roboto Condensed" panose="02000000000000000000" pitchFamily="2" charset="0"/>
              <a:ea typeface="Roboto Condensed" panose="02000000000000000000" pitchFamily="2" charset="0"/>
              <a:cs typeface="Roboto Condensed" panose="02000000000000000000" pitchFamily="2" charset="0"/>
            </a:rPr>
            <a:t> on helping students develop?  </a:t>
          </a:r>
        </a:p>
        <a:p>
          <a:pPr marL="0" lvl="0" algn="ctr" defTabSz="622300">
            <a:lnSpc>
              <a:spcPct val="90000"/>
            </a:lnSpc>
            <a:spcBef>
              <a:spcPct val="0"/>
            </a:spcBef>
            <a:spcAft>
              <a:spcPct val="35000"/>
            </a:spcAft>
            <a:buNone/>
          </a:pPr>
          <a:endParaRPr lang="en-US" sz="1400" u="sng" kern="1200" dirty="0">
            <a:latin typeface="Roboto Condensed" panose="02000000000000000000" pitchFamily="2" charset="0"/>
            <a:ea typeface="Roboto Condensed" panose="02000000000000000000" pitchFamily="2" charset="0"/>
            <a:cs typeface="Roboto Condensed" panose="02000000000000000000" pitchFamily="2" charset="0"/>
          </a:endParaRPr>
        </a:p>
        <a:p>
          <a:pPr marL="0" lvl="0" algn="ctr" defTabSz="622300">
            <a:lnSpc>
              <a:spcPct val="90000"/>
            </a:lnSpc>
            <a:spcBef>
              <a:spcPct val="0"/>
            </a:spcBef>
            <a:spcAft>
              <a:spcPct val="35000"/>
            </a:spcAft>
            <a:buNone/>
          </a:pPr>
          <a:r>
            <a:rPr lang="en-US" sz="1500" u="sng" kern="1200" dirty="0">
              <a:latin typeface="Roboto Condensed" panose="02000000000000000000" pitchFamily="2" charset="0"/>
              <a:ea typeface="Roboto Condensed" panose="02000000000000000000" pitchFamily="2" charset="0"/>
              <a:cs typeface="Roboto Condensed" panose="02000000000000000000" pitchFamily="2" charset="0"/>
            </a:rPr>
            <a:t>(Then for the selected competency(ies) </a:t>
          </a:r>
          <a:endParaRPr lang="en-US" sz="1500" kern="1200" dirty="0">
            <a:latin typeface="Roboto Condensed" panose="02000000000000000000" pitchFamily="2" charset="0"/>
            <a:ea typeface="Roboto Condensed" panose="02000000000000000000" pitchFamily="2" charset="0"/>
            <a:cs typeface="Roboto Condensed" panose="02000000000000000000" pitchFamily="2" charset="0"/>
          </a:endParaRPr>
        </a:p>
        <a:p>
          <a:pPr marL="114300" lvl="0" indent="-11430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What activity(ies) are you planning on developing to help students develop…?</a:t>
          </a:r>
        </a:p>
        <a:p>
          <a:pPr marL="114300" lvl="0" indent="-11430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How will students know the activity is designed to help them develop   </a:t>
          </a:r>
        </a:p>
        <a:p>
          <a:pPr marL="114300" lvl="0" indent="-11430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In the course of your regular operations, where or when will students encounter the activity(ies) mentioned?</a:t>
          </a:r>
        </a:p>
        <a:p>
          <a:pPr marL="0" lvl="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Where/When is the activity (ies) available</a:t>
          </a:r>
        </a:p>
        <a:p>
          <a:pPr marL="0" lvl="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How often will students encounter the activity(ies)?</a:t>
          </a:r>
        </a:p>
        <a:p>
          <a:pPr marL="0" lvl="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When do you plan on having these activities ready for students?</a:t>
          </a:r>
        </a:p>
        <a:p>
          <a:pPr marL="114300" lvl="0" indent="-11430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 Does every student have the same opportunity to participate in the activity(ies) listed above?</a:t>
          </a:r>
        </a:p>
        <a:p>
          <a:pPr marL="0" lvl="0" algn="l" defTabSz="622300">
            <a:lnSpc>
              <a:spcPct val="90000"/>
            </a:lnSpc>
            <a:spcBef>
              <a:spcPct val="0"/>
            </a:spcBef>
            <a:spcAft>
              <a:spcPct val="35000"/>
            </a:spcAft>
            <a:buNone/>
          </a:pPr>
          <a:r>
            <a:rPr lang="en-US" sz="1500" kern="1200" dirty="0">
              <a:latin typeface="Roboto Condensed" panose="02000000000000000000" pitchFamily="2" charset="0"/>
              <a:ea typeface="Roboto Condensed" panose="02000000000000000000" pitchFamily="2" charset="0"/>
              <a:cs typeface="Roboto Condensed" panose="02000000000000000000" pitchFamily="2" charset="0"/>
            </a:rPr>
            <a:t>	If “no” can you please explain why</a:t>
          </a:r>
        </a:p>
      </dsp:txBody>
      <dsp:txXfrm>
        <a:off x="5917921" y="1144381"/>
        <a:ext cx="5366822" cy="42277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8C35F1-519C-EFB9-7853-87293AB70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56F2DE-CCD2-06BE-DC4D-039870724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8FBB8-BF27-B049-A3EF-ABF893BB6065}" type="datetimeFigureOut">
              <a:rPr lang="en-US" smtClean="0"/>
              <a:t>9/16/2024</a:t>
            </a:fld>
            <a:endParaRPr lang="en-US" dirty="0"/>
          </a:p>
        </p:txBody>
      </p:sp>
      <p:sp>
        <p:nvSpPr>
          <p:cNvPr id="4" name="Footer Placeholder 3">
            <a:extLst>
              <a:ext uri="{FF2B5EF4-FFF2-40B4-BE49-F238E27FC236}">
                <a16:creationId xmlns:a16="http://schemas.microsoft.com/office/drawing/2014/main" id="{2E8AB7B7-4325-5DF9-B40B-6E4C7832CD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B5FE9-835D-31A5-524B-12E77BCAF9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730DE-519F-F640-81EB-7D84DFFEB992}" type="slidenum">
              <a:rPr lang="en-US" smtClean="0"/>
              <a:t>‹#›</a:t>
            </a:fld>
            <a:endParaRPr lang="en-US" dirty="0"/>
          </a:p>
        </p:txBody>
      </p:sp>
    </p:spTree>
    <p:extLst>
      <p:ext uri="{BB962C8B-B14F-4D97-AF65-F5344CB8AC3E}">
        <p14:creationId xmlns:p14="http://schemas.microsoft.com/office/powerpoint/2010/main" val="32905394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9059-3879-A84B-B317-6731A25B8D57}"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5F21E-B035-C44E-9139-31A221831A8D}" type="slidenum">
              <a:rPr lang="en-US" smtClean="0"/>
              <a:t>‹#›</a:t>
            </a:fld>
            <a:endParaRPr lang="en-US" dirty="0"/>
          </a:p>
        </p:txBody>
      </p:sp>
    </p:spTree>
    <p:extLst>
      <p:ext uri="{BB962C8B-B14F-4D97-AF65-F5344CB8AC3E}">
        <p14:creationId xmlns:p14="http://schemas.microsoft.com/office/powerpoint/2010/main" val="198799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replace the logo with your unit logo, hold down the </a:t>
            </a:r>
            <a:r>
              <a:rPr lang="en-US" sz="1200" b="1" dirty="0"/>
              <a:t>CONTROL</a:t>
            </a:r>
            <a:r>
              <a:rPr lang="en-US" sz="1200" dirty="0"/>
              <a:t> key (or right click), then click on the logo. In the menu that appears, click </a:t>
            </a:r>
            <a:r>
              <a:rPr lang="en-US" sz="1200" b="1" dirty="0"/>
              <a:t>“Change Picture”</a:t>
            </a:r>
            <a:r>
              <a:rPr lang="en-US" sz="1200" dirty="0"/>
              <a:t> choose From file… and then navigate to your logo file on your computer. </a:t>
            </a:r>
          </a:p>
          <a:p>
            <a:r>
              <a:rPr lang="en-US" sz="1200" dirty="0"/>
              <a:t>Use the Green and Gold with reverse type version of your logo, the name should look like this - </a:t>
            </a:r>
            <a:r>
              <a:rPr lang="en-US" sz="1200" i="1" dirty="0"/>
              <a:t>“YOURDEPTNAME-GG-Rvrs.png”.  </a:t>
            </a:r>
            <a:r>
              <a:rPr lang="en-US" sz="1200" dirty="0"/>
              <a:t>To change the background photo go to the Design Tab, select Format background, for Fill select Picture, then click the insert button and navigate to the photo you want to use on your computer. More photos can be found on the UAA Photo Bank website - https://uaaphotobank.smugmug.com.</a:t>
            </a:r>
            <a:endParaRPr lang="en-US" dirty="0"/>
          </a:p>
        </p:txBody>
      </p:sp>
      <p:sp>
        <p:nvSpPr>
          <p:cNvPr id="4" name="Slide Number Placeholder 3"/>
          <p:cNvSpPr>
            <a:spLocks noGrp="1"/>
          </p:cNvSpPr>
          <p:nvPr>
            <p:ph type="sldNum" sz="quarter" idx="5"/>
          </p:nvPr>
        </p:nvSpPr>
        <p:spPr/>
        <p:txBody>
          <a:bodyPr/>
          <a:lstStyle/>
          <a:p>
            <a:fld id="{D21FC95A-C6E1-E641-AF42-9924F1645A8E}" type="slidenum">
              <a:rPr lang="en-US" smtClean="0"/>
              <a:t>4</a:t>
            </a:fld>
            <a:endParaRPr lang="en-US" dirty="0"/>
          </a:p>
        </p:txBody>
      </p:sp>
    </p:spTree>
    <p:extLst>
      <p:ext uri="{BB962C8B-B14F-4D97-AF65-F5344CB8AC3E}">
        <p14:creationId xmlns:p14="http://schemas.microsoft.com/office/powerpoint/2010/main" val="150997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5F21E-B035-C44E-9139-31A221831A8D}" type="slidenum">
              <a:rPr lang="en-US" smtClean="0"/>
              <a:t>16</a:t>
            </a:fld>
            <a:endParaRPr lang="en-US" dirty="0"/>
          </a:p>
        </p:txBody>
      </p:sp>
    </p:spTree>
    <p:extLst>
      <p:ext uri="{BB962C8B-B14F-4D97-AF65-F5344CB8AC3E}">
        <p14:creationId xmlns:p14="http://schemas.microsoft.com/office/powerpoint/2010/main" val="71066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F537C-2405-34ED-E915-028417063C47}"/>
              </a:ext>
            </a:extLst>
          </p:cNvPr>
          <p:cNvSpPr>
            <a:spLocks noGrp="1"/>
          </p:cNvSpPr>
          <p:nvPr>
            <p:ph idx="1"/>
          </p:nvPr>
        </p:nvSpPr>
        <p:spPr>
          <a:xfrm>
            <a:off x="437322" y="1188720"/>
            <a:ext cx="11297478" cy="4803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DDD46838-7C1B-708A-FB3E-47F74067A7AB}"/>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5336497"/>
      </p:ext>
    </p:extLst>
  </p:cSld>
  <p:clrMapOvr>
    <a:masterClrMapping/>
  </p:clrMapOvr>
  <p:extLst>
    <p:ext uri="{DCECCB84-F9BA-43D5-87BE-67443E8EF086}">
      <p15:sldGuideLst xmlns:p15="http://schemas.microsoft.com/office/powerpoint/2012/main">
        <p15:guide id="2"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737600" y="6289823"/>
            <a:ext cx="2844800" cy="365125"/>
          </a:xfrm>
          <a:prstGeom prst="rect">
            <a:avLst/>
          </a:prstGeom>
        </p:spPr>
        <p:txBody>
          <a:bodyPr/>
          <a:lstStyle>
            <a:lvl1pPr algn="r">
              <a:defRPr/>
            </a:lvl1pPr>
          </a:lstStyle>
          <a:p>
            <a:fld id="{07318160-7599-154C-A819-7F1195988480}" type="datetimeFigureOut">
              <a:rPr lang="en-US" smtClean="0"/>
              <a:pPr/>
              <a:t>9/16/2024</a:t>
            </a:fld>
            <a:endParaRPr lang="en-US" dirty="0"/>
          </a:p>
        </p:txBody>
      </p:sp>
      <p:pic>
        <p:nvPicPr>
          <p:cNvPr id="5" name="Picture 4">
            <a:extLst>
              <a:ext uri="{FF2B5EF4-FFF2-40B4-BE49-F238E27FC236}">
                <a16:creationId xmlns:a16="http://schemas.microsoft.com/office/drawing/2014/main" id="{53A7A01B-A32C-47B3-8EE8-A9D557B5A35A}"/>
              </a:ext>
            </a:extLst>
          </p:cNvPr>
          <p:cNvPicPr>
            <a:picLocks noChangeAspect="1"/>
          </p:cNvPicPr>
          <p:nvPr userDrawn="1"/>
        </p:nvPicPr>
        <p:blipFill>
          <a:blip r:embed="rId2"/>
          <a:stretch>
            <a:fillRect/>
          </a:stretch>
        </p:blipFill>
        <p:spPr>
          <a:xfrm>
            <a:off x="626531" y="98191"/>
            <a:ext cx="3541182" cy="257294"/>
          </a:xfrm>
          <a:prstGeom prst="rect">
            <a:avLst/>
          </a:prstGeom>
        </p:spPr>
      </p:pic>
    </p:spTree>
    <p:extLst>
      <p:ext uri="{BB962C8B-B14F-4D97-AF65-F5344CB8AC3E}">
        <p14:creationId xmlns:p14="http://schemas.microsoft.com/office/powerpoint/2010/main" val="45666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0068-436A-EBC9-3131-99436B397FF7}"/>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18" name="Picture 17">
            <a:extLst>
              <a:ext uri="{FF2B5EF4-FFF2-40B4-BE49-F238E27FC236}">
                <a16:creationId xmlns:a16="http://schemas.microsoft.com/office/drawing/2014/main" id="{4B1F69F7-DA5B-2482-3908-BAC9C1147310}"/>
              </a:ext>
            </a:extLst>
          </p:cNvPr>
          <p:cNvPicPr>
            <a:picLocks noChangeAspect="1"/>
          </p:cNvPicPr>
          <p:nvPr userDrawn="1"/>
        </p:nvPicPr>
        <p:blipFill>
          <a:blip r:embed="rId2"/>
          <a:stretch>
            <a:fillRect/>
          </a:stretch>
        </p:blipFill>
        <p:spPr>
          <a:xfrm>
            <a:off x="411002" y="139606"/>
            <a:ext cx="1186407" cy="524057"/>
          </a:xfrm>
          <a:prstGeom prst="rect">
            <a:avLst/>
          </a:prstGeom>
        </p:spPr>
      </p:pic>
      <p:sp>
        <p:nvSpPr>
          <p:cNvPr id="4" name="Content Placeholder 2">
            <a:extLst>
              <a:ext uri="{FF2B5EF4-FFF2-40B4-BE49-F238E27FC236}">
                <a16:creationId xmlns:a16="http://schemas.microsoft.com/office/drawing/2014/main" id="{B8535B07-7E86-6796-8FC8-C1190370EEB3}"/>
              </a:ext>
            </a:extLst>
          </p:cNvPr>
          <p:cNvSpPr>
            <a:spLocks noGrp="1"/>
          </p:cNvSpPr>
          <p:nvPr>
            <p:ph sz="half" idx="10"/>
          </p:nvPr>
        </p:nvSpPr>
        <p:spPr>
          <a:xfrm>
            <a:off x="440634" y="1188720"/>
            <a:ext cx="5513832" cy="48268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A1387459-BDCE-759A-A205-00B2B85B856F}"/>
              </a:ext>
            </a:extLst>
          </p:cNvPr>
          <p:cNvSpPr>
            <a:spLocks noGrp="1"/>
          </p:cNvSpPr>
          <p:nvPr>
            <p:ph sz="half" idx="2"/>
          </p:nvPr>
        </p:nvSpPr>
        <p:spPr>
          <a:xfrm>
            <a:off x="6221896" y="1188720"/>
            <a:ext cx="5512903" cy="48268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8491755"/>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68FD9C-3CFE-1675-CD6D-FB1EDFB836CC}"/>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390649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6C9E-2F3F-A941-89AC-BEFA5B74B824}"/>
              </a:ext>
            </a:extLst>
          </p:cNvPr>
          <p:cNvSpPr>
            <a:spLocks noGrp="1"/>
          </p:cNvSpPr>
          <p:nvPr>
            <p:ph type="ctrTitle"/>
          </p:nvPr>
        </p:nvSpPr>
        <p:spPr>
          <a:xfrm>
            <a:off x="1524000" y="1188720"/>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47EEB-A6CB-6249-B12A-1FA8498360C5}"/>
              </a:ext>
            </a:extLst>
          </p:cNvPr>
          <p:cNvSpPr>
            <a:spLocks noGrp="1"/>
          </p:cNvSpPr>
          <p:nvPr>
            <p:ph type="subTitle" idx="1"/>
          </p:nvPr>
        </p:nvSpPr>
        <p:spPr>
          <a:xfrm>
            <a:off x="1524000" y="369148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45436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926465-B60E-E14D-8363-6443F16CD57D}"/>
              </a:ext>
            </a:extLst>
          </p:cNvPr>
          <p:cNvSpPr>
            <a:spLocks noGrp="1"/>
          </p:cNvSpPr>
          <p:nvPr>
            <p:ph type="body" idx="1"/>
          </p:nvPr>
        </p:nvSpPr>
        <p:spPr>
          <a:xfrm>
            <a:off x="407504" y="1188720"/>
            <a:ext cx="554048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06119203-C0C9-CE40-8DCC-3A4AEE64E243}"/>
              </a:ext>
            </a:extLst>
          </p:cNvPr>
          <p:cNvSpPr>
            <a:spLocks noGrp="1"/>
          </p:cNvSpPr>
          <p:nvPr>
            <p:ph sz="half" idx="2"/>
          </p:nvPr>
        </p:nvSpPr>
        <p:spPr>
          <a:xfrm>
            <a:off x="407504" y="2037935"/>
            <a:ext cx="5550425" cy="385596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D95DAA-5BFB-0546-BBDE-0CC46FC31822}"/>
              </a:ext>
            </a:extLst>
          </p:cNvPr>
          <p:cNvSpPr>
            <a:spLocks noGrp="1"/>
          </p:cNvSpPr>
          <p:nvPr>
            <p:ph type="body" sz="quarter" idx="3"/>
          </p:nvPr>
        </p:nvSpPr>
        <p:spPr>
          <a:xfrm>
            <a:off x="6167028" y="1188720"/>
            <a:ext cx="556777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0D2099-F26D-2143-8E0A-07D428A65139}"/>
              </a:ext>
            </a:extLst>
          </p:cNvPr>
          <p:cNvSpPr>
            <a:spLocks noGrp="1"/>
          </p:cNvSpPr>
          <p:nvPr>
            <p:ph sz="quarter" idx="4"/>
          </p:nvPr>
        </p:nvSpPr>
        <p:spPr>
          <a:xfrm>
            <a:off x="6166979" y="2037935"/>
            <a:ext cx="5577760" cy="38559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447ECE0-A6F9-20B4-3912-F615C22DAD97}"/>
              </a:ext>
            </a:extLst>
          </p:cNvPr>
          <p:cNvSpPr>
            <a:spLocks noGrp="1"/>
          </p:cNvSpPr>
          <p:nvPr>
            <p:ph type="title"/>
          </p:nvPr>
        </p:nvSpPr>
        <p:spPr>
          <a:xfrm>
            <a:off x="2027583" y="198783"/>
            <a:ext cx="9813397" cy="650974"/>
          </a:xfrm>
          <a:prstGeom prst="rect">
            <a:avLst/>
          </a:prstGeom>
        </p:spPr>
        <p:txBody>
          <a:bodyPr>
            <a:normAutofit/>
          </a:bodyPr>
          <a:lstStyle>
            <a:lvl1pPr algn="r">
              <a:defRPr sz="3600" b="1" i="0">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67447414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76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DC95-8746-5D4E-BEC1-FD53F23D975E}"/>
              </a:ext>
            </a:extLst>
          </p:cNvPr>
          <p:cNvSpPr>
            <a:spLocks noGrp="1"/>
          </p:cNvSpPr>
          <p:nvPr>
            <p:ph type="title"/>
          </p:nvPr>
        </p:nvSpPr>
        <p:spPr>
          <a:xfrm>
            <a:off x="422345" y="1013791"/>
            <a:ext cx="3932237" cy="104360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AA507-1A86-9A4B-86FC-D0E32CA0ADFE}"/>
              </a:ext>
            </a:extLst>
          </p:cNvPr>
          <p:cNvSpPr>
            <a:spLocks noGrp="1"/>
          </p:cNvSpPr>
          <p:nvPr>
            <p:ph idx="1"/>
          </p:nvPr>
        </p:nvSpPr>
        <p:spPr>
          <a:xfrm>
            <a:off x="5009321" y="1188720"/>
            <a:ext cx="6728791" cy="482047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93C602-FD51-474A-BF03-0B2928B71BCC}"/>
              </a:ext>
            </a:extLst>
          </p:cNvPr>
          <p:cNvSpPr>
            <a:spLocks noGrp="1"/>
          </p:cNvSpPr>
          <p:nvPr>
            <p:ph type="body" sz="half" idx="2"/>
          </p:nvPr>
        </p:nvSpPr>
        <p:spPr>
          <a:xfrm>
            <a:off x="422345" y="2057400"/>
            <a:ext cx="4318620" cy="393589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itle 1">
            <a:extLst>
              <a:ext uri="{FF2B5EF4-FFF2-40B4-BE49-F238E27FC236}">
                <a16:creationId xmlns:a16="http://schemas.microsoft.com/office/drawing/2014/main" id="{E688D1D2-4C48-6573-3D4F-A24E761F4F40}"/>
              </a:ext>
            </a:extLst>
          </p:cNvPr>
          <p:cNvSpPr txBox="1">
            <a:spLocks/>
          </p:cNvSpPr>
          <p:nvPr userDrawn="1"/>
        </p:nvSpPr>
        <p:spPr>
          <a:xfrm>
            <a:off x="2027583" y="198783"/>
            <a:ext cx="9813397" cy="650974"/>
          </a:xfrm>
          <a:prstGeom prst="rect">
            <a:avLst/>
          </a:prstGeom>
        </p:spPr>
        <p:txBody>
          <a:bodyPr>
            <a:normAutofit/>
          </a:bodyPr>
          <a:lstStyle>
            <a:lvl1pPr algn="r" defTabSz="914400" rtl="0" eaLnBrk="1" latinLnBrk="0" hangingPunct="1">
              <a:lnSpc>
                <a:spcPct val="90000"/>
              </a:lnSpc>
              <a:spcBef>
                <a:spcPct val="0"/>
              </a:spcBef>
              <a:buNone/>
              <a:defRPr sz="3600" b="1" i="0" kern="1200">
                <a:solidFill>
                  <a:schemeClr val="tx2"/>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97306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FFCE-1D7F-AB4C-85D2-0339973A3FE7}"/>
              </a:ext>
            </a:extLst>
          </p:cNvPr>
          <p:cNvSpPr>
            <a:spLocks noGrp="1"/>
          </p:cNvSpPr>
          <p:nvPr>
            <p:ph type="title"/>
          </p:nvPr>
        </p:nvSpPr>
        <p:spPr>
          <a:xfrm>
            <a:off x="372649" y="1182757"/>
            <a:ext cx="3932237" cy="1192694"/>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FE215B9-FEC8-2E45-8CF8-1E9FF140B911}"/>
              </a:ext>
            </a:extLst>
          </p:cNvPr>
          <p:cNvSpPr>
            <a:spLocks noGrp="1"/>
          </p:cNvSpPr>
          <p:nvPr>
            <p:ph type="pic" idx="1"/>
          </p:nvPr>
        </p:nvSpPr>
        <p:spPr>
          <a:xfrm>
            <a:off x="4432852" y="1188720"/>
            <a:ext cx="729532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5ED00B-32F0-D34C-98DF-232B1D57D04E}"/>
              </a:ext>
            </a:extLst>
          </p:cNvPr>
          <p:cNvSpPr>
            <a:spLocks noGrp="1"/>
          </p:cNvSpPr>
          <p:nvPr>
            <p:ph type="body" sz="half" idx="2"/>
          </p:nvPr>
        </p:nvSpPr>
        <p:spPr>
          <a:xfrm>
            <a:off x="372649" y="2395330"/>
            <a:ext cx="3932237" cy="369231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a:extLst>
              <a:ext uri="{FF2B5EF4-FFF2-40B4-BE49-F238E27FC236}">
                <a16:creationId xmlns:a16="http://schemas.microsoft.com/office/drawing/2014/main" id="{795FAE19-F649-1185-CC0A-049D92FA3907}"/>
              </a:ext>
            </a:extLst>
          </p:cNvPr>
          <p:cNvSpPr txBox="1">
            <a:spLocks/>
          </p:cNvSpPr>
          <p:nvPr userDrawn="1"/>
        </p:nvSpPr>
        <p:spPr>
          <a:xfrm>
            <a:off x="2027583" y="198783"/>
            <a:ext cx="9813397" cy="650974"/>
          </a:xfrm>
          <a:prstGeom prst="rect">
            <a:avLst/>
          </a:prstGeom>
        </p:spPr>
        <p:txBody>
          <a:bodyPr>
            <a:normAutofit/>
          </a:bodyPr>
          <a:lstStyle>
            <a:lvl1pPr algn="r" defTabSz="914400" rtl="0" eaLnBrk="1" latinLnBrk="0" hangingPunct="1">
              <a:lnSpc>
                <a:spcPct val="90000"/>
              </a:lnSpc>
              <a:spcBef>
                <a:spcPct val="0"/>
              </a:spcBef>
              <a:buNone/>
              <a:defRPr sz="3600" b="1" i="0" kern="1200">
                <a:solidFill>
                  <a:schemeClr val="tx2"/>
                </a:solidFill>
                <a:latin typeface="Calibri" panose="020F0502020204030204" pitchFamily="34" charset="0"/>
                <a:ea typeface="+mj-ea"/>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646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Opt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834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1555EC9-6543-9E89-0355-5F6BDF1DEE99}"/>
              </a:ext>
            </a:extLst>
          </p:cNvPr>
          <p:cNvSpPr/>
          <p:nvPr userDrawn="1"/>
        </p:nvSpPr>
        <p:spPr>
          <a:xfrm>
            <a:off x="0" y="6304800"/>
            <a:ext cx="12192000" cy="553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00CBD1-BB86-3192-1FB5-C66DED9123D9}"/>
              </a:ext>
            </a:extLst>
          </p:cNvPr>
          <p:cNvSpPr/>
          <p:nvPr userDrawn="1"/>
        </p:nvSpPr>
        <p:spPr>
          <a:xfrm>
            <a:off x="0" y="834968"/>
            <a:ext cx="12192000" cy="5469832"/>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DC70002-D3BE-4F94-7A9D-546FD47BB996}"/>
              </a:ext>
            </a:extLst>
          </p:cNvPr>
          <p:cNvSpPr/>
          <p:nvPr userDrawn="1"/>
        </p:nvSpPr>
        <p:spPr>
          <a:xfrm>
            <a:off x="0" y="812049"/>
            <a:ext cx="12192000" cy="45720"/>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2825E2-E378-F171-D999-8A91859B399B}"/>
              </a:ext>
            </a:extLst>
          </p:cNvPr>
          <p:cNvSpPr/>
          <p:nvPr userDrawn="1"/>
        </p:nvSpPr>
        <p:spPr>
          <a:xfrm>
            <a:off x="0" y="6286512"/>
            <a:ext cx="12192000" cy="36576"/>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73D2110-AA1E-2534-5B5C-93B4878DFD6B}"/>
              </a:ext>
            </a:extLst>
          </p:cNvPr>
          <p:cNvPicPr>
            <a:picLocks noChangeAspect="1"/>
          </p:cNvPicPr>
          <p:nvPr userDrawn="1"/>
        </p:nvPicPr>
        <p:blipFill>
          <a:blip r:embed="rId12"/>
          <a:stretch>
            <a:fillRect/>
          </a:stretch>
        </p:blipFill>
        <p:spPr>
          <a:xfrm>
            <a:off x="2209800" y="6426965"/>
            <a:ext cx="7772400" cy="340673"/>
          </a:xfrm>
          <a:prstGeom prst="rect">
            <a:avLst/>
          </a:prstGeom>
        </p:spPr>
      </p:pic>
      <p:pic>
        <p:nvPicPr>
          <p:cNvPr id="20" name="Picture 19">
            <a:extLst>
              <a:ext uri="{FF2B5EF4-FFF2-40B4-BE49-F238E27FC236}">
                <a16:creationId xmlns:a16="http://schemas.microsoft.com/office/drawing/2014/main" id="{AAD1BAED-7655-6996-A29A-E4822CECB2E2}"/>
              </a:ext>
            </a:extLst>
          </p:cNvPr>
          <p:cNvPicPr>
            <a:picLocks noChangeAspect="1"/>
          </p:cNvPicPr>
          <p:nvPr userDrawn="1"/>
        </p:nvPicPr>
        <p:blipFill>
          <a:blip r:embed="rId13"/>
          <a:stretch>
            <a:fillRect/>
          </a:stretch>
        </p:blipFill>
        <p:spPr>
          <a:xfrm>
            <a:off x="411002" y="139606"/>
            <a:ext cx="1186407" cy="524057"/>
          </a:xfrm>
          <a:prstGeom prst="rect">
            <a:avLst/>
          </a:prstGeom>
        </p:spPr>
      </p:pic>
    </p:spTree>
    <p:extLst>
      <p:ext uri="{BB962C8B-B14F-4D97-AF65-F5344CB8AC3E}">
        <p14:creationId xmlns:p14="http://schemas.microsoft.com/office/powerpoint/2010/main" val="39105000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5" r:id="rId3"/>
    <p:sldLayoutId id="2147483649" r:id="rId4"/>
    <p:sldLayoutId id="2147483653" r:id="rId5"/>
    <p:sldLayoutId id="2147483654" r:id="rId6"/>
    <p:sldLayoutId id="2147483656" r:id="rId7"/>
    <p:sldLayoutId id="2147483657" r:id="rId8"/>
    <p:sldLayoutId id="2147483662"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iling graduates at Commencement">
            <a:extLst>
              <a:ext uri="{FF2B5EF4-FFF2-40B4-BE49-F238E27FC236}">
                <a16:creationId xmlns:a16="http://schemas.microsoft.com/office/drawing/2014/main" id="{B53067F9-700E-FC4E-B204-ECE2636B1093}"/>
              </a:ext>
            </a:extLst>
          </p:cNvPr>
          <p:cNvPicPr>
            <a:picLocks noChangeAspect="1"/>
          </p:cNvPicPr>
          <p:nvPr/>
        </p:nvPicPr>
        <p:blipFill rotWithShape="1">
          <a:blip r:embed="rId2"/>
          <a:srcRect l="15655" t="9674" b="19045"/>
          <a:stretch/>
        </p:blipFill>
        <p:spPr>
          <a:xfrm>
            <a:off x="0" y="0"/>
            <a:ext cx="12195012" cy="6856307"/>
          </a:xfrm>
          <a:prstGeom prst="rect">
            <a:avLst/>
          </a:prstGeom>
        </p:spPr>
      </p:pic>
      <p:sp>
        <p:nvSpPr>
          <p:cNvPr id="6" name="Shape 258">
            <a:extLst>
              <a:ext uri="{FF2B5EF4-FFF2-40B4-BE49-F238E27FC236}">
                <a16:creationId xmlns:a16="http://schemas.microsoft.com/office/drawing/2014/main" id="{4CEF1E73-DAC8-9E4E-9CFC-5A373B5FB3C2}"/>
              </a:ext>
              <a:ext uri="{C183D7F6-B498-43B3-948B-1728B52AA6E4}">
                <adec:decorative xmlns:adec="http://schemas.microsoft.com/office/drawing/2017/decorative" val="1"/>
              </a:ext>
            </a:extLst>
          </p:cNvPr>
          <p:cNvSpPr/>
          <p:nvPr/>
        </p:nvSpPr>
        <p:spPr>
          <a:xfrm>
            <a:off x="578618" y="0"/>
            <a:ext cx="11023042" cy="1687041"/>
          </a:xfrm>
          <a:prstGeom prst="rect">
            <a:avLst/>
          </a:prstGeom>
          <a:gradFill>
            <a:gsLst>
              <a:gs pos="0">
                <a:schemeClr val="tx1">
                  <a:alpha val="57115"/>
                </a:schemeClr>
              </a:gs>
              <a:gs pos="64000">
                <a:schemeClr val="tx1">
                  <a:alpha val="47423"/>
                </a:schemeClr>
              </a:gs>
            </a:gsLst>
            <a:lin ang="16200000" scaled="0"/>
          </a:gradFill>
          <a:ln>
            <a:noFill/>
          </a:ln>
          <a:effectLst/>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Roboto Condensed Light"/>
              <a:ea typeface="Roboto Condensed Light"/>
              <a:cs typeface="Roboto Condensed Light"/>
              <a:sym typeface="Roboto Condensed Light"/>
            </a:endParaRPr>
          </a:p>
        </p:txBody>
      </p:sp>
      <p:sp>
        <p:nvSpPr>
          <p:cNvPr id="13" name="Rectangle 12">
            <a:extLst>
              <a:ext uri="{FF2B5EF4-FFF2-40B4-BE49-F238E27FC236}">
                <a16:creationId xmlns:a16="http://schemas.microsoft.com/office/drawing/2014/main" id="{77DC5501-0092-C547-858B-9603EAB5CC77}"/>
              </a:ext>
              <a:ext uri="{C183D7F6-B498-43B3-948B-1728B52AA6E4}">
                <adec:decorative xmlns:adec="http://schemas.microsoft.com/office/drawing/2017/decorative" val="1"/>
              </a:ext>
            </a:extLst>
          </p:cNvPr>
          <p:cNvSpPr/>
          <p:nvPr/>
        </p:nvSpPr>
        <p:spPr>
          <a:xfrm>
            <a:off x="570271" y="6115665"/>
            <a:ext cx="11051458" cy="742335"/>
          </a:xfrm>
          <a:prstGeom prst="rect">
            <a:avLst/>
          </a:prstGeom>
          <a:solidFill>
            <a:srgbClr val="004D37">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256A172-F096-694D-8073-4B51B5838365}"/>
              </a:ext>
            </a:extLst>
          </p:cNvPr>
          <p:cNvSpPr txBox="1"/>
          <p:nvPr/>
        </p:nvSpPr>
        <p:spPr>
          <a:xfrm>
            <a:off x="2402541" y="6648325"/>
            <a:ext cx="7386917" cy="184666"/>
          </a:xfrm>
          <a:prstGeom prst="rect">
            <a:avLst/>
          </a:prstGeom>
          <a:noFill/>
        </p:spPr>
        <p:txBody>
          <a:bodyPr wrap="square" rtlCol="0">
            <a:spAutoFit/>
          </a:bodyPr>
          <a:lstStyle/>
          <a:p>
            <a:pPr algn="ctr"/>
            <a:r>
              <a:rPr lang="en-US" sz="600" dirty="0">
                <a:solidFill>
                  <a:schemeClr val="bg1"/>
                </a:solidFill>
              </a:rPr>
              <a:t>UA is an AA/EO employer and educational institution and prohibits illegal discrimination against any individual: www.alaska.edu/nondiscrimination</a:t>
            </a:r>
          </a:p>
        </p:txBody>
      </p:sp>
      <p:pic>
        <p:nvPicPr>
          <p:cNvPr id="12" name="Picture 11" descr="&quot;Your Journey. Your Community. Your Impact.&quot; tagline">
            <a:extLst>
              <a:ext uri="{FF2B5EF4-FFF2-40B4-BE49-F238E27FC236}">
                <a16:creationId xmlns:a16="http://schemas.microsoft.com/office/drawing/2014/main" id="{D7008CED-2CA4-D14A-996F-DA86EE947237}"/>
              </a:ext>
            </a:extLst>
          </p:cNvPr>
          <p:cNvPicPr>
            <a:picLocks noChangeAspect="1"/>
          </p:cNvPicPr>
          <p:nvPr/>
        </p:nvPicPr>
        <p:blipFill>
          <a:blip r:embed="rId3"/>
          <a:stretch>
            <a:fillRect/>
          </a:stretch>
        </p:blipFill>
        <p:spPr>
          <a:xfrm>
            <a:off x="2445152" y="6261821"/>
            <a:ext cx="7301696" cy="306127"/>
          </a:xfrm>
          <a:prstGeom prst="rect">
            <a:avLst/>
          </a:prstGeom>
        </p:spPr>
      </p:pic>
      <p:sp>
        <p:nvSpPr>
          <p:cNvPr id="3" name="Rectangle 2">
            <a:extLst>
              <a:ext uri="{FF2B5EF4-FFF2-40B4-BE49-F238E27FC236}">
                <a16:creationId xmlns:a16="http://schemas.microsoft.com/office/drawing/2014/main" id="{7AC65526-FFB2-1DFE-B593-2EFD91ACC9A2}"/>
              </a:ext>
              <a:ext uri="{C183D7F6-B498-43B3-948B-1728B52AA6E4}">
                <adec:decorative xmlns:adec="http://schemas.microsoft.com/office/drawing/2017/decorative" val="1"/>
              </a:ext>
            </a:extLst>
          </p:cNvPr>
          <p:cNvSpPr/>
          <p:nvPr/>
        </p:nvSpPr>
        <p:spPr>
          <a:xfrm>
            <a:off x="576307" y="1675400"/>
            <a:ext cx="11027664" cy="36576"/>
          </a:xfrm>
          <a:prstGeom prst="rect">
            <a:avLst/>
          </a:prstGeom>
          <a:gradFill>
            <a:gsLst>
              <a:gs pos="0">
                <a:schemeClr val="accent4"/>
              </a:gs>
              <a:gs pos="100000">
                <a:schemeClr val="accent4"/>
              </a:gs>
              <a:gs pos="66000">
                <a:schemeClr val="accent3"/>
              </a:gs>
              <a:gs pos="35000">
                <a:schemeClr val="accent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AA Logo">
            <a:extLst>
              <a:ext uri="{FF2B5EF4-FFF2-40B4-BE49-F238E27FC236}">
                <a16:creationId xmlns:a16="http://schemas.microsoft.com/office/drawing/2014/main" id="{B02EB752-87D5-ECA7-BA2D-54F110FFD681}"/>
              </a:ext>
            </a:extLst>
          </p:cNvPr>
          <p:cNvPicPr>
            <a:picLocks noChangeAspect="1"/>
          </p:cNvPicPr>
          <p:nvPr/>
        </p:nvPicPr>
        <p:blipFill>
          <a:blip r:embed="rId4"/>
          <a:stretch>
            <a:fillRect/>
          </a:stretch>
        </p:blipFill>
        <p:spPr>
          <a:xfrm>
            <a:off x="5189487" y="5135680"/>
            <a:ext cx="1813027" cy="773712"/>
          </a:xfrm>
          <a:prstGeom prst="rect">
            <a:avLst/>
          </a:prstGeom>
        </p:spPr>
      </p:pic>
      <p:sp>
        <p:nvSpPr>
          <p:cNvPr id="2" name="TextBox 1">
            <a:extLst>
              <a:ext uri="{FF2B5EF4-FFF2-40B4-BE49-F238E27FC236}">
                <a16:creationId xmlns:a16="http://schemas.microsoft.com/office/drawing/2014/main" id="{201DC83A-A43E-A736-3F37-884BBE727832}"/>
              </a:ext>
            </a:extLst>
          </p:cNvPr>
          <p:cNvSpPr txBox="1"/>
          <p:nvPr/>
        </p:nvSpPr>
        <p:spPr>
          <a:xfrm>
            <a:off x="570272" y="1342644"/>
            <a:ext cx="11051458" cy="415498"/>
          </a:xfrm>
          <a:prstGeom prst="rect">
            <a:avLst/>
          </a:prstGeom>
          <a:noFill/>
        </p:spPr>
        <p:txBody>
          <a:bodyPr wrap="square" rtlCol="0">
            <a:spAutoFit/>
          </a:bodyPr>
          <a:lstStyle/>
          <a:p>
            <a:r>
              <a:rPr lang="en-US" sz="2100" dirty="0">
                <a:solidFill>
                  <a:schemeClr val="bg1"/>
                </a:solidFill>
              </a:rPr>
              <a:t>AY2025 Accreditation Kickoff: The Year of Self Reflection: Where We Are, and Where We Want to Be</a:t>
            </a:r>
          </a:p>
        </p:txBody>
      </p:sp>
      <p:sp>
        <p:nvSpPr>
          <p:cNvPr id="4" name="Title 3">
            <a:extLst>
              <a:ext uri="{FF2B5EF4-FFF2-40B4-BE49-F238E27FC236}">
                <a16:creationId xmlns:a16="http://schemas.microsoft.com/office/drawing/2014/main" id="{E5FD1657-5E51-49B6-BCCD-F87895AB62AF}"/>
              </a:ext>
            </a:extLst>
          </p:cNvPr>
          <p:cNvSpPr>
            <a:spLocks noGrp="1"/>
          </p:cNvSpPr>
          <p:nvPr>
            <p:ph type="ctrTitle"/>
          </p:nvPr>
        </p:nvSpPr>
        <p:spPr>
          <a:xfrm>
            <a:off x="1518139" y="149622"/>
            <a:ext cx="9144000" cy="1193022"/>
          </a:xfrm>
        </p:spPr>
        <p:txBody>
          <a:bodyPr/>
          <a:lstStyle/>
          <a:p>
            <a: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t>Institutional Accreditation</a:t>
            </a:r>
            <a:b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br>
            <a:r>
              <a:rPr lang="en-US" sz="3700" b="1" dirty="0">
                <a:solidFill>
                  <a:schemeClr val="bg1"/>
                </a:solidFill>
                <a:effectLst>
                  <a:outerShdw blurRad="76200" dist="88900" dir="2520000" algn="tl" rotWithShape="0">
                    <a:prstClr val="black">
                      <a:alpha val="26000"/>
                    </a:prstClr>
                  </a:outerShdw>
                </a:effectLst>
                <a:latin typeface="+mn-lt"/>
                <a:ea typeface="Roboto Condensed" panose="02000000000000000000" pitchFamily="2" charset="0"/>
                <a:cs typeface="Calibri" panose="020F0502020204030204" pitchFamily="34" charset="0"/>
              </a:rPr>
              <a:t>- Year of Self Reflection -</a:t>
            </a:r>
            <a:endParaRPr lang="en-US" sz="3700" dirty="0">
              <a:latin typeface="+mn-lt"/>
            </a:endParaRPr>
          </a:p>
        </p:txBody>
      </p:sp>
    </p:spTree>
    <p:extLst>
      <p:ext uri="{BB962C8B-B14F-4D97-AF65-F5344CB8AC3E}">
        <p14:creationId xmlns:p14="http://schemas.microsoft.com/office/powerpoint/2010/main" val="400837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Shape 258">
            <a:extLst>
              <a:ext uri="{FF2B5EF4-FFF2-40B4-BE49-F238E27FC236}">
                <a16:creationId xmlns:a16="http://schemas.microsoft.com/office/drawing/2014/main" id="{94E8410F-F592-4CDA-9FF8-92C8BA11E0B1}"/>
              </a:ext>
              <a:ext uri="{C183D7F6-B498-43B3-948B-1728B52AA6E4}">
                <adec:decorative xmlns:adec="http://schemas.microsoft.com/office/drawing/2017/decorative" val="1"/>
              </a:ext>
            </a:extLst>
          </p:cNvPr>
          <p:cNvSpPr/>
          <p:nvPr/>
        </p:nvSpPr>
        <p:spPr>
          <a:xfrm>
            <a:off x="1884783" y="0"/>
            <a:ext cx="10307217" cy="1238889"/>
          </a:xfrm>
          <a:prstGeom prst="rect">
            <a:avLst/>
          </a:prstGeom>
          <a:gradFill flip="none" rotWithShape="1">
            <a:gsLst>
              <a:gs pos="0">
                <a:srgbClr val="004D37"/>
              </a:gs>
              <a:gs pos="100000">
                <a:srgbClr val="4EA685">
                  <a:alpha val="85186"/>
                </a:srgbClr>
              </a:gs>
            </a:gsLst>
            <a:lin ang="0" scaled="1"/>
            <a:tileRect/>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dirty="0">
              <a:solidFill>
                <a:srgbClr val="004D37"/>
              </a:solidFill>
              <a:latin typeface="Roboto Condensed Light"/>
              <a:ea typeface="Roboto Condensed Light"/>
              <a:cs typeface="Roboto Condensed Light"/>
              <a:sym typeface="Roboto Condensed Light"/>
            </a:endParaRPr>
          </a:p>
        </p:txBody>
      </p:sp>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2027583" y="293957"/>
            <a:ext cx="9813397" cy="650974"/>
          </a:xfrm>
        </p:spPr>
        <p:txBody>
          <a:bodyPr>
            <a:noAutofit/>
          </a:bodyPr>
          <a:lstStyle/>
          <a:p>
            <a:r>
              <a:rPr lang="en-US" sz="4400" dirty="0">
                <a:solidFill>
                  <a:schemeClr val="bg1"/>
                </a:solidFill>
              </a:rPr>
              <a:t>Dual Mission Visioning</a:t>
            </a:r>
          </a:p>
        </p:txBody>
      </p:sp>
    </p:spTree>
    <p:extLst>
      <p:ext uri="{BB962C8B-B14F-4D97-AF65-F5344CB8AC3E}">
        <p14:creationId xmlns:p14="http://schemas.microsoft.com/office/powerpoint/2010/main" val="42694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2229825" y="214213"/>
            <a:ext cx="9515293" cy="650974"/>
          </a:xfrm>
        </p:spPr>
        <p:txBody>
          <a:bodyPr>
            <a:noAutofit/>
          </a:bodyPr>
          <a:lstStyle/>
          <a:p>
            <a:r>
              <a:rPr lang="en-US" sz="4400" dirty="0"/>
              <a:t>Dual Mission – ACE Definition</a:t>
            </a:r>
          </a:p>
        </p:txBody>
      </p:sp>
      <p:sp>
        <p:nvSpPr>
          <p:cNvPr id="6" name="Subtitle 2">
            <a:extLst>
              <a:ext uri="{FF2B5EF4-FFF2-40B4-BE49-F238E27FC236}">
                <a16:creationId xmlns:a16="http://schemas.microsoft.com/office/drawing/2014/main" id="{7BC6421E-E2B4-414D-A9D4-F44C96D965BF}"/>
              </a:ext>
            </a:extLst>
          </p:cNvPr>
          <p:cNvSpPr>
            <a:spLocks noGrp="1"/>
          </p:cNvSpPr>
          <p:nvPr>
            <p:ph idx="1"/>
          </p:nvPr>
        </p:nvSpPr>
        <p:spPr>
          <a:xfrm>
            <a:off x="446881" y="1355834"/>
            <a:ext cx="11298237" cy="3942338"/>
          </a:xfrm>
        </p:spPr>
        <p:txBody>
          <a:bodyPr>
            <a:noAutofit/>
          </a:bodyPr>
          <a:lstStyle/>
          <a:p>
            <a:pPr marL="0" indent="0" algn="just">
              <a:buNone/>
            </a:pPr>
            <a:r>
              <a:rPr lang="en-US" dirty="0"/>
              <a:t>Dual mission institutions proudly offer an intentional blend of liberal arts programs and hands-on career skills training under one roof, generally through a mix of undergraduate (and/or graduate) offerings ranging from bachelor’s and associate degrees, to specialized certificates.</a:t>
            </a:r>
          </a:p>
          <a:p>
            <a:pPr marL="0" indent="0" algn="just">
              <a:buNone/>
            </a:pPr>
            <a:endParaRPr lang="en-US" dirty="0"/>
          </a:p>
          <a:p>
            <a:pPr marL="0" indent="0" algn="just">
              <a:buNone/>
            </a:pPr>
            <a:r>
              <a:rPr lang="en-US" dirty="0"/>
              <a:t>These institutions may be either public or private, but are generally open access and significantly more affordable than other colleges and universities. Dual mission institutions typically offer streamlined pathways for students, nimble operational structures, and close-knit community and workforce partnerships. Because of their “hybrid” nature, they may also not “fit” well in traditional Carnegie or other post-secondary classification systems.</a:t>
            </a:r>
          </a:p>
        </p:txBody>
      </p:sp>
    </p:spTree>
    <p:extLst>
      <p:ext uri="{BB962C8B-B14F-4D97-AF65-F5344CB8AC3E}">
        <p14:creationId xmlns:p14="http://schemas.microsoft.com/office/powerpoint/2010/main" val="308627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2198295" y="96589"/>
            <a:ext cx="9536506" cy="650974"/>
          </a:xfrm>
        </p:spPr>
        <p:txBody>
          <a:bodyPr>
            <a:noAutofit/>
          </a:bodyPr>
          <a:lstStyle/>
          <a:p>
            <a:r>
              <a:rPr lang="en-US" sz="4400" dirty="0"/>
              <a:t>Visioning</a:t>
            </a:r>
          </a:p>
        </p:txBody>
      </p:sp>
      <p:sp>
        <p:nvSpPr>
          <p:cNvPr id="6" name="Subtitle 2">
            <a:extLst>
              <a:ext uri="{FF2B5EF4-FFF2-40B4-BE49-F238E27FC236}">
                <a16:creationId xmlns:a16="http://schemas.microsoft.com/office/drawing/2014/main" id="{7BC6421E-E2B4-414D-A9D4-F44C96D965BF}"/>
              </a:ext>
            </a:extLst>
          </p:cNvPr>
          <p:cNvSpPr>
            <a:spLocks noGrp="1"/>
          </p:cNvSpPr>
          <p:nvPr>
            <p:ph idx="1"/>
          </p:nvPr>
        </p:nvSpPr>
        <p:spPr>
          <a:xfrm>
            <a:off x="436563" y="1559828"/>
            <a:ext cx="11298237" cy="3738344"/>
          </a:xfrm>
        </p:spPr>
        <p:txBody>
          <a:bodyPr>
            <a:normAutofit/>
          </a:bodyPr>
          <a:lstStyle/>
          <a:p>
            <a:pPr marL="0" indent="0" algn="just">
              <a:buNone/>
            </a:pPr>
            <a:r>
              <a:rPr lang="en-US" sz="3200" dirty="0"/>
              <a:t>Is UAA a Dual Mission University?  </a:t>
            </a:r>
          </a:p>
          <a:p>
            <a:pPr marL="0" indent="0" algn="just">
              <a:buNone/>
            </a:pPr>
            <a:r>
              <a:rPr lang="en-US" sz="3200" dirty="0"/>
              <a:t>It certainly seems we are.</a:t>
            </a:r>
          </a:p>
          <a:p>
            <a:pPr marL="0" indent="0" algn="just">
              <a:buNone/>
            </a:pPr>
            <a:r>
              <a:rPr lang="en-US" sz="3200" dirty="0"/>
              <a:t>How does embracing this identity change how you think of UAA and your work?</a:t>
            </a:r>
          </a:p>
          <a:p>
            <a:pPr marL="0" indent="0" algn="just">
              <a:buNone/>
            </a:pPr>
            <a:r>
              <a:rPr lang="en-US" sz="3200" dirty="0"/>
              <a:t>Are there aspects of your work that could/should change based on this definition?</a:t>
            </a:r>
          </a:p>
        </p:txBody>
      </p:sp>
    </p:spTree>
    <p:extLst>
      <p:ext uri="{BB962C8B-B14F-4D97-AF65-F5344CB8AC3E}">
        <p14:creationId xmlns:p14="http://schemas.microsoft.com/office/powerpoint/2010/main" val="419120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a:xfrm>
            <a:off x="2182529" y="122971"/>
            <a:ext cx="9562589" cy="650974"/>
          </a:xfrm>
        </p:spPr>
        <p:txBody>
          <a:bodyPr>
            <a:noAutofit/>
          </a:bodyPr>
          <a:lstStyle/>
          <a:p>
            <a:r>
              <a:rPr lang="en-US" sz="4400" dirty="0"/>
              <a:t>Dual Mission of the Future</a:t>
            </a:r>
          </a:p>
        </p:txBody>
      </p:sp>
      <p:sp>
        <p:nvSpPr>
          <p:cNvPr id="6" name="Subtitle 2">
            <a:extLst>
              <a:ext uri="{FF2B5EF4-FFF2-40B4-BE49-F238E27FC236}">
                <a16:creationId xmlns:a16="http://schemas.microsoft.com/office/drawing/2014/main" id="{7BC6421E-E2B4-414D-A9D4-F44C96D965BF}"/>
              </a:ext>
            </a:extLst>
          </p:cNvPr>
          <p:cNvSpPr>
            <a:spLocks noGrp="1"/>
          </p:cNvSpPr>
          <p:nvPr>
            <p:ph idx="1"/>
          </p:nvPr>
        </p:nvSpPr>
        <p:spPr>
          <a:xfrm>
            <a:off x="446881" y="1559828"/>
            <a:ext cx="11298237" cy="3738344"/>
          </a:xfrm>
        </p:spPr>
        <p:txBody>
          <a:bodyPr>
            <a:normAutofit/>
          </a:bodyPr>
          <a:lstStyle/>
          <a:p>
            <a:pPr marL="0" indent="0" algn="just">
              <a:buNone/>
            </a:pPr>
            <a:r>
              <a:rPr lang="en-US" sz="3200" dirty="0"/>
              <a:t>Imagine it’s 2031, and UAA has just been named by US News &amp; World Report as the #1 ranked Dual Mission University in its annual ranking!</a:t>
            </a:r>
          </a:p>
          <a:p>
            <a:pPr marL="0" indent="0" algn="just">
              <a:buNone/>
            </a:pPr>
            <a:endParaRPr lang="en-US" sz="3200" dirty="0"/>
          </a:p>
          <a:p>
            <a:pPr algn="just"/>
            <a:r>
              <a:rPr lang="en-US" sz="3200" dirty="0"/>
              <a:t>Why are we ranked #1 in this category?</a:t>
            </a:r>
          </a:p>
          <a:p>
            <a:pPr algn="just"/>
            <a:r>
              <a:rPr lang="en-US" sz="3200" dirty="0"/>
              <a:t>What did we change about what we do, and how we do it, that set us up to become the “best” Dual Mission university in the US?</a:t>
            </a:r>
          </a:p>
        </p:txBody>
      </p:sp>
    </p:spTree>
    <p:extLst>
      <p:ext uri="{BB962C8B-B14F-4D97-AF65-F5344CB8AC3E}">
        <p14:creationId xmlns:p14="http://schemas.microsoft.com/office/powerpoint/2010/main" val="278069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61A2-A6F7-4E1F-BDC0-09094F77F59A}"/>
              </a:ext>
            </a:extLst>
          </p:cNvPr>
          <p:cNvSpPr>
            <a:spLocks noGrp="1"/>
          </p:cNvSpPr>
          <p:nvPr>
            <p:ph type="ctrTitle"/>
          </p:nvPr>
        </p:nvSpPr>
        <p:spPr>
          <a:xfrm>
            <a:off x="1524000" y="2604008"/>
            <a:ext cx="9144000" cy="1649984"/>
          </a:xfrm>
        </p:spPr>
        <p:txBody>
          <a:bodyPr>
            <a:normAutofit fontScale="90000"/>
          </a:bodyPr>
          <a:lstStyle/>
          <a:p>
            <a:r>
              <a:rPr lang="en-US" b="1" dirty="0">
                <a:solidFill>
                  <a:srgbClr val="004D37"/>
                </a:solidFill>
              </a:rPr>
              <a:t>Reflection on the Dual Mission visioning conversation</a:t>
            </a:r>
            <a:endParaRPr lang="en-US" b="1" i="1" dirty="0">
              <a:solidFill>
                <a:srgbClr val="004D37"/>
              </a:solidFill>
            </a:endParaRPr>
          </a:p>
        </p:txBody>
      </p:sp>
    </p:spTree>
    <p:extLst>
      <p:ext uri="{BB962C8B-B14F-4D97-AF65-F5344CB8AC3E}">
        <p14:creationId xmlns:p14="http://schemas.microsoft.com/office/powerpoint/2010/main" val="381754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61A2-A6F7-4E1F-BDC0-09094F77F59A}"/>
              </a:ext>
            </a:extLst>
          </p:cNvPr>
          <p:cNvSpPr>
            <a:spLocks noGrp="1"/>
          </p:cNvSpPr>
          <p:nvPr>
            <p:ph type="ctrTitle"/>
          </p:nvPr>
        </p:nvSpPr>
        <p:spPr>
          <a:xfrm>
            <a:off x="1524000" y="2524760"/>
            <a:ext cx="9144000" cy="1808480"/>
          </a:xfrm>
        </p:spPr>
        <p:txBody>
          <a:bodyPr>
            <a:normAutofit fontScale="90000"/>
          </a:bodyPr>
          <a:lstStyle/>
          <a:p>
            <a:r>
              <a:rPr lang="en-US" b="1" dirty="0">
                <a:solidFill>
                  <a:srgbClr val="004D37"/>
                </a:solidFill>
              </a:rPr>
              <a:t>Next steps in the accreditation process and how you can help</a:t>
            </a:r>
            <a:endParaRPr lang="en-US" b="1" i="1" dirty="0">
              <a:solidFill>
                <a:srgbClr val="004D37"/>
              </a:solidFill>
            </a:endParaRPr>
          </a:p>
        </p:txBody>
      </p:sp>
    </p:spTree>
    <p:extLst>
      <p:ext uri="{BB962C8B-B14F-4D97-AF65-F5344CB8AC3E}">
        <p14:creationId xmlns:p14="http://schemas.microsoft.com/office/powerpoint/2010/main" val="153067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aska map in green with yellow dots for UAA campuses in Anchorage, Mat-Su, Kenai/Soldotna, Homer, Kodiak, and Valdez, and orange extension sites in Cordova, Seward, and Glennallen">
            <a:extLst>
              <a:ext uri="{FF2B5EF4-FFF2-40B4-BE49-F238E27FC236}">
                <a16:creationId xmlns:a16="http://schemas.microsoft.com/office/drawing/2014/main" id="{C792ED7A-62A5-6847-9685-E224D4102E09}"/>
              </a:ext>
            </a:extLst>
          </p:cNvPr>
          <p:cNvPicPr>
            <a:picLocks noChangeAspect="1"/>
          </p:cNvPicPr>
          <p:nvPr/>
        </p:nvPicPr>
        <p:blipFill rotWithShape="1">
          <a:blip r:embed="rId3"/>
          <a:srcRect l="8343" t="10895" r="6608" b="5722"/>
          <a:stretch/>
        </p:blipFill>
        <p:spPr>
          <a:xfrm>
            <a:off x="0" y="850521"/>
            <a:ext cx="12192000" cy="5437366"/>
          </a:xfrm>
          <a:prstGeom prst="rect">
            <a:avLst/>
          </a:prstGeom>
        </p:spPr>
      </p:pic>
      <p:sp>
        <p:nvSpPr>
          <p:cNvPr id="7" name="TextBox 6">
            <a:extLst>
              <a:ext uri="{FF2B5EF4-FFF2-40B4-BE49-F238E27FC236}">
                <a16:creationId xmlns:a16="http://schemas.microsoft.com/office/drawing/2014/main" id="{1CADCB4F-D594-4624-85BE-E3F42F99F92B}"/>
              </a:ext>
            </a:extLst>
          </p:cNvPr>
          <p:cNvSpPr txBox="1"/>
          <p:nvPr/>
        </p:nvSpPr>
        <p:spPr>
          <a:xfrm>
            <a:off x="9426076" y="113990"/>
            <a:ext cx="2471466" cy="677108"/>
          </a:xfrm>
          <a:prstGeom prst="rect">
            <a:avLst/>
          </a:prstGeom>
          <a:noFill/>
        </p:spPr>
        <p:txBody>
          <a:bodyPr wrap="square" rtlCol="0">
            <a:spAutoFit/>
          </a:bodyPr>
          <a:lstStyle/>
          <a:p>
            <a:pPr algn="ctr"/>
            <a:r>
              <a:rPr lang="en-US" sz="3800" b="1" dirty="0">
                <a:solidFill>
                  <a:schemeClr val="accent1">
                    <a:lumMod val="75000"/>
                  </a:schemeClr>
                </a:solidFill>
                <a:ea typeface="Roboto Condensed" panose="02000000000000000000" pitchFamily="2" charset="0"/>
              </a:rPr>
              <a:t>Thank You!</a:t>
            </a:r>
          </a:p>
        </p:txBody>
      </p:sp>
      <p:sp>
        <p:nvSpPr>
          <p:cNvPr id="4" name="Rectangle 3">
            <a:extLst>
              <a:ext uri="{FF2B5EF4-FFF2-40B4-BE49-F238E27FC236}">
                <a16:creationId xmlns:a16="http://schemas.microsoft.com/office/drawing/2014/main" id="{271C4B21-ABEF-EE32-2290-98815408D735}"/>
              </a:ext>
              <a:ext uri="{C183D7F6-B498-43B3-948B-1728B52AA6E4}">
                <adec:decorative xmlns:adec="http://schemas.microsoft.com/office/drawing/2017/decorative" val="1"/>
              </a:ext>
            </a:extLst>
          </p:cNvPr>
          <p:cNvSpPr/>
          <p:nvPr/>
        </p:nvSpPr>
        <p:spPr>
          <a:xfrm>
            <a:off x="216816" y="95136"/>
            <a:ext cx="1414021" cy="611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AA logo">
            <a:extLst>
              <a:ext uri="{FF2B5EF4-FFF2-40B4-BE49-F238E27FC236}">
                <a16:creationId xmlns:a16="http://schemas.microsoft.com/office/drawing/2014/main" id="{2D43DE32-34DC-3455-766C-EEAB73313939}"/>
              </a:ext>
            </a:extLst>
          </p:cNvPr>
          <p:cNvPicPr>
            <a:picLocks noChangeAspect="1"/>
          </p:cNvPicPr>
          <p:nvPr/>
        </p:nvPicPr>
        <p:blipFill>
          <a:blip r:embed="rId4"/>
          <a:stretch>
            <a:fillRect/>
          </a:stretch>
        </p:blipFill>
        <p:spPr>
          <a:xfrm>
            <a:off x="415802" y="98136"/>
            <a:ext cx="3482537" cy="639063"/>
          </a:xfrm>
          <a:prstGeom prst="rect">
            <a:avLst/>
          </a:prstGeom>
        </p:spPr>
      </p:pic>
      <p:sp>
        <p:nvSpPr>
          <p:cNvPr id="2" name="Title 1">
            <a:extLst>
              <a:ext uri="{FF2B5EF4-FFF2-40B4-BE49-F238E27FC236}">
                <a16:creationId xmlns:a16="http://schemas.microsoft.com/office/drawing/2014/main" id="{BD418831-B08C-9F4C-8BBC-6EBF09B30E9D}"/>
              </a:ext>
            </a:extLst>
          </p:cNvPr>
          <p:cNvSpPr>
            <a:spLocks noGrp="1"/>
          </p:cNvSpPr>
          <p:nvPr>
            <p:ph type="title"/>
          </p:nvPr>
        </p:nvSpPr>
        <p:spPr>
          <a:xfrm>
            <a:off x="2448060" y="134893"/>
            <a:ext cx="9392920" cy="754621"/>
          </a:xfrm>
          <a:prstGeom prst="rect">
            <a:avLst/>
          </a:prstGeom>
        </p:spPr>
        <p:txBody>
          <a:bodyPr/>
          <a:lstStyle/>
          <a:p>
            <a:r>
              <a:rPr lang="en-US" dirty="0"/>
              <a:t>   </a:t>
            </a:r>
          </a:p>
        </p:txBody>
      </p:sp>
    </p:spTree>
    <p:extLst>
      <p:ext uri="{BB962C8B-B14F-4D97-AF65-F5344CB8AC3E}">
        <p14:creationId xmlns:p14="http://schemas.microsoft.com/office/powerpoint/2010/main" val="124318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736D6-2118-4B2E-A50A-28F73AF4CD00}"/>
              </a:ext>
            </a:extLst>
          </p:cNvPr>
          <p:cNvSpPr>
            <a:spLocks noGrp="1"/>
          </p:cNvSpPr>
          <p:nvPr>
            <p:ph type="ctrTitle"/>
          </p:nvPr>
        </p:nvSpPr>
        <p:spPr/>
        <p:txBody>
          <a:bodyPr/>
          <a:lstStyle/>
          <a:p>
            <a:r>
              <a:rPr lang="en-US" sz="4800" b="1" dirty="0">
                <a:solidFill>
                  <a:srgbClr val="004D37"/>
                </a:solidFill>
              </a:rPr>
              <a:t>Evidence of the Core Competencies across the institution</a:t>
            </a:r>
          </a:p>
        </p:txBody>
      </p:sp>
      <p:sp>
        <p:nvSpPr>
          <p:cNvPr id="3" name="Subtitle 2">
            <a:extLst>
              <a:ext uri="{FF2B5EF4-FFF2-40B4-BE49-F238E27FC236}">
                <a16:creationId xmlns:a16="http://schemas.microsoft.com/office/drawing/2014/main" id="{BD4B248A-6274-4779-92B7-48E71ECA73D3}"/>
              </a:ext>
            </a:extLst>
          </p:cNvPr>
          <p:cNvSpPr>
            <a:spLocks noGrp="1"/>
          </p:cNvSpPr>
          <p:nvPr>
            <p:ph type="subTitle" idx="1"/>
          </p:nvPr>
        </p:nvSpPr>
        <p:spPr/>
        <p:txBody>
          <a:bodyPr/>
          <a:lstStyle/>
          <a:p>
            <a:r>
              <a:rPr lang="en-US" b="1" dirty="0">
                <a:solidFill>
                  <a:srgbClr val="004D37"/>
                </a:solidFill>
              </a:rPr>
              <a:t>A quick review of the tools</a:t>
            </a:r>
            <a:endParaRPr lang="en-US" dirty="0"/>
          </a:p>
        </p:txBody>
      </p:sp>
    </p:spTree>
    <p:extLst>
      <p:ext uri="{BB962C8B-B14F-4D97-AF65-F5344CB8AC3E}">
        <p14:creationId xmlns:p14="http://schemas.microsoft.com/office/powerpoint/2010/main" val="5462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4C35E-4C69-53AA-67C5-554D9EB857CB}"/>
              </a:ext>
            </a:extLst>
          </p:cNvPr>
          <p:cNvSpPr>
            <a:spLocks noGrp="1"/>
          </p:cNvSpPr>
          <p:nvPr>
            <p:ph idx="1"/>
          </p:nvPr>
        </p:nvSpPr>
        <p:spPr/>
        <p:txBody>
          <a:bodyPr/>
          <a:lstStyle/>
          <a:p>
            <a:pPr lvl="0"/>
            <a:r>
              <a:rPr lang="en-US" sz="2500" b="1" dirty="0"/>
              <a:t>Effective Communication</a:t>
            </a:r>
            <a:r>
              <a:rPr lang="en-US" sz="2500" dirty="0"/>
              <a:t>:  The knowledge and skills necessary to engage in effective communication in diverse contexts and formats.</a:t>
            </a:r>
          </a:p>
          <a:p>
            <a:pPr lvl="0"/>
            <a:r>
              <a:rPr lang="en-US" sz="2500" b="1" dirty="0"/>
              <a:t>Creative and Critical Thinking</a:t>
            </a:r>
            <a:r>
              <a:rPr lang="en-US" sz="2500" dirty="0"/>
              <a:t>: The knowledge and skills necessary for critical exploration of issues, artifacts, and events in order to creatively design, evaluate, and implement a strategy to answer complex questions or achieve a desired goal.</a:t>
            </a:r>
          </a:p>
          <a:p>
            <a:pPr lvl="0"/>
            <a:r>
              <a:rPr lang="en-US" sz="2500" b="1" dirty="0"/>
              <a:t>Intercultural Fluency</a:t>
            </a:r>
            <a:r>
              <a:rPr lang="en-US" sz="2500" dirty="0"/>
              <a:t>: The knowledge and skills necessary to promote effective and appropriate interaction in a variety of cultural contexts, particularly in terms of the diverse populations of Alaska.</a:t>
            </a:r>
          </a:p>
          <a:p>
            <a:pPr lvl="0"/>
            <a:r>
              <a:rPr lang="en-US" sz="2500" b="1" dirty="0"/>
              <a:t>Personal, Professional, and Community Responsibility</a:t>
            </a:r>
            <a:r>
              <a:rPr lang="en-US" sz="2500" dirty="0"/>
              <a:t>:  The knowledge and skills necessary to promote flourishing, professional excellence, and community engagement.</a:t>
            </a:r>
          </a:p>
        </p:txBody>
      </p:sp>
      <p:sp>
        <p:nvSpPr>
          <p:cNvPr id="3" name="Title 2">
            <a:extLst>
              <a:ext uri="{FF2B5EF4-FFF2-40B4-BE49-F238E27FC236}">
                <a16:creationId xmlns:a16="http://schemas.microsoft.com/office/drawing/2014/main" id="{856AC17C-3968-5BAA-C139-DDA3F37D4E46}"/>
              </a:ext>
            </a:extLst>
          </p:cNvPr>
          <p:cNvSpPr>
            <a:spLocks noGrp="1"/>
          </p:cNvSpPr>
          <p:nvPr>
            <p:ph type="title"/>
          </p:nvPr>
        </p:nvSpPr>
        <p:spPr/>
        <p:txBody>
          <a:bodyPr/>
          <a:lstStyle/>
          <a:p>
            <a:r>
              <a:rPr lang="en-US" dirty="0"/>
              <a:t>The Core Competencies</a:t>
            </a:r>
          </a:p>
        </p:txBody>
      </p:sp>
    </p:spTree>
    <p:extLst>
      <p:ext uri="{BB962C8B-B14F-4D97-AF65-F5344CB8AC3E}">
        <p14:creationId xmlns:p14="http://schemas.microsoft.com/office/powerpoint/2010/main" val="367421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AA campus at night in winter with mountains and moon in background, and library with beacon of knowledge lit up in foreground">
            <a:extLst>
              <a:ext uri="{FF2B5EF4-FFF2-40B4-BE49-F238E27FC236}">
                <a16:creationId xmlns:a16="http://schemas.microsoft.com/office/drawing/2014/main" id="{0A02A79D-6071-CBD6-6ACC-7645B8A9B690}"/>
              </a:ext>
            </a:extLst>
          </p:cNvPr>
          <p:cNvPicPr>
            <a:picLocks noChangeAspect="1"/>
          </p:cNvPicPr>
          <p:nvPr/>
        </p:nvPicPr>
        <p:blipFill>
          <a:blip r:embed="rId3"/>
          <a:stretch>
            <a:fillRect/>
          </a:stretch>
        </p:blipFill>
        <p:spPr>
          <a:xfrm>
            <a:off x="-376011" y="-50032"/>
            <a:ext cx="12582525" cy="6958063"/>
          </a:xfrm>
          <a:prstGeom prst="rect">
            <a:avLst/>
          </a:prstGeom>
        </p:spPr>
      </p:pic>
      <p:sp>
        <p:nvSpPr>
          <p:cNvPr id="4" name="Shape 258">
            <a:extLst>
              <a:ext uri="{FF2B5EF4-FFF2-40B4-BE49-F238E27FC236}">
                <a16:creationId xmlns:a16="http://schemas.microsoft.com/office/drawing/2014/main" id="{C2F0ED93-76FD-A84E-B422-2F36FEC47CE4}"/>
              </a:ext>
              <a:ext uri="{C183D7F6-B498-43B3-948B-1728B52AA6E4}">
                <adec:decorative xmlns:adec="http://schemas.microsoft.com/office/drawing/2017/decorative" val="1"/>
              </a:ext>
            </a:extLst>
          </p:cNvPr>
          <p:cNvSpPr/>
          <p:nvPr/>
        </p:nvSpPr>
        <p:spPr>
          <a:xfrm>
            <a:off x="-390525" y="-25448"/>
            <a:ext cx="13049249" cy="1238889"/>
          </a:xfrm>
          <a:prstGeom prst="rect">
            <a:avLst/>
          </a:prstGeom>
          <a:gradFill>
            <a:gsLst>
              <a:gs pos="0">
                <a:schemeClr val="tx2">
                  <a:alpha val="5273"/>
                </a:schemeClr>
              </a:gs>
              <a:gs pos="64000">
                <a:srgbClr val="4EA685">
                  <a:alpha val="85186"/>
                </a:srgbClr>
              </a:gs>
            </a:gsLst>
            <a:lin ang="10800000" scaled="0"/>
          </a:gra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dirty="0">
              <a:solidFill>
                <a:schemeClr val="lt1"/>
              </a:solidFill>
              <a:latin typeface="Roboto Condensed Light"/>
              <a:ea typeface="Roboto Condensed Light"/>
              <a:cs typeface="Roboto Condensed Light"/>
              <a:sym typeface="Roboto Condensed Light"/>
            </a:endParaRPr>
          </a:p>
        </p:txBody>
      </p:sp>
      <p:sp>
        <p:nvSpPr>
          <p:cNvPr id="2" name="Title 1">
            <a:extLst>
              <a:ext uri="{FF2B5EF4-FFF2-40B4-BE49-F238E27FC236}">
                <a16:creationId xmlns:a16="http://schemas.microsoft.com/office/drawing/2014/main" id="{FFFBEF29-D6B7-BF4A-B9E3-BC0324D2EBA4}"/>
              </a:ext>
            </a:extLst>
          </p:cNvPr>
          <p:cNvSpPr>
            <a:spLocks noGrp="1"/>
          </p:cNvSpPr>
          <p:nvPr>
            <p:ph type="ctrTitle" idx="4294967295"/>
          </p:nvPr>
        </p:nvSpPr>
        <p:spPr>
          <a:xfrm>
            <a:off x="609600" y="207414"/>
            <a:ext cx="10972800" cy="906191"/>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b="1" kern="1200" baseline="0">
                <a:solidFill>
                  <a:srgbClr val="00583D"/>
                </a:solidFill>
                <a:latin typeface="+mj-lt"/>
                <a:ea typeface="+mj-ea"/>
                <a:cs typeface="+mj-cs"/>
              </a:defRPr>
            </a:lvl1pPr>
          </a:lstStyle>
          <a:p>
            <a:pPr algn="r"/>
            <a:r>
              <a:rPr lang="en-US"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Summer 2024</a:t>
            </a:r>
            <a:br>
              <a:rPr lang="en-US"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Non-Academic Landscape Survey</a:t>
            </a:r>
          </a:p>
        </p:txBody>
      </p:sp>
      <p:sp>
        <p:nvSpPr>
          <p:cNvPr id="6" name="Rectangle 5">
            <a:extLst>
              <a:ext uri="{FF2B5EF4-FFF2-40B4-BE49-F238E27FC236}">
                <a16:creationId xmlns:a16="http://schemas.microsoft.com/office/drawing/2014/main" id="{2A12DB22-5A0F-4649-B1F3-FE2E98C56815}"/>
              </a:ext>
              <a:ext uri="{C183D7F6-B498-43B3-948B-1728B52AA6E4}">
                <adec:decorative xmlns:adec="http://schemas.microsoft.com/office/drawing/2017/decorative" val="1"/>
              </a:ext>
            </a:extLst>
          </p:cNvPr>
          <p:cNvSpPr/>
          <p:nvPr/>
        </p:nvSpPr>
        <p:spPr>
          <a:xfrm>
            <a:off x="0" y="6484302"/>
            <a:ext cx="12192000" cy="27432"/>
          </a:xfrm>
          <a:prstGeom prst="rect">
            <a:avLst/>
          </a:prstGeom>
          <a:gradFill>
            <a:gsLst>
              <a:gs pos="0">
                <a:schemeClr val="accent4"/>
              </a:gs>
              <a:gs pos="100000">
                <a:schemeClr val="accent4"/>
              </a:gs>
              <a:gs pos="50000">
                <a:schemeClr val="accent3"/>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B1B87C-C57D-44B3-6C5F-3E045ABA1935}"/>
              </a:ext>
              <a:ext uri="{C183D7F6-B498-43B3-948B-1728B52AA6E4}">
                <adec:decorative xmlns:adec="http://schemas.microsoft.com/office/drawing/2017/decorative" val="1"/>
              </a:ext>
            </a:extLst>
          </p:cNvPr>
          <p:cNvSpPr/>
          <p:nvPr/>
        </p:nvSpPr>
        <p:spPr>
          <a:xfrm>
            <a:off x="0" y="5750351"/>
            <a:ext cx="12192000" cy="27432"/>
          </a:xfrm>
          <a:prstGeom prst="rect">
            <a:avLst/>
          </a:prstGeom>
          <a:gradFill>
            <a:gsLst>
              <a:gs pos="0">
                <a:schemeClr val="accent4"/>
              </a:gs>
              <a:gs pos="100000">
                <a:schemeClr val="accent4"/>
              </a:gs>
              <a:gs pos="50000">
                <a:schemeClr val="accent3"/>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Your Impact.">
            <a:extLst>
              <a:ext uri="{FF2B5EF4-FFF2-40B4-BE49-F238E27FC236}">
                <a16:creationId xmlns:a16="http://schemas.microsoft.com/office/drawing/2014/main" id="{EF8D98E6-E09F-AE5F-A88B-A796720DB9AB}"/>
              </a:ext>
            </a:extLst>
          </p:cNvPr>
          <p:cNvPicPr>
            <a:picLocks noChangeAspect="1"/>
          </p:cNvPicPr>
          <p:nvPr/>
        </p:nvPicPr>
        <p:blipFill rotWithShape="1">
          <a:blip r:embed="rId4"/>
          <a:srcRect l="70877" b="-7432"/>
          <a:stretch/>
        </p:blipFill>
        <p:spPr>
          <a:xfrm>
            <a:off x="8122023" y="5956590"/>
            <a:ext cx="2263587" cy="350081"/>
          </a:xfrm>
          <a:prstGeom prst="rect">
            <a:avLst/>
          </a:prstGeom>
        </p:spPr>
      </p:pic>
      <p:pic>
        <p:nvPicPr>
          <p:cNvPr id="13" name="Picture 12" descr="Your Community.">
            <a:extLst>
              <a:ext uri="{FF2B5EF4-FFF2-40B4-BE49-F238E27FC236}">
                <a16:creationId xmlns:a16="http://schemas.microsoft.com/office/drawing/2014/main" id="{CD3BFDCE-CA79-39F5-740E-F1C1CAEF1264}"/>
              </a:ext>
            </a:extLst>
          </p:cNvPr>
          <p:cNvPicPr>
            <a:picLocks noChangeAspect="1"/>
          </p:cNvPicPr>
          <p:nvPr/>
        </p:nvPicPr>
        <p:blipFill rotWithShape="1">
          <a:blip r:embed="rId4"/>
          <a:srcRect l="32382" r="29123" b="-7432"/>
          <a:stretch/>
        </p:blipFill>
        <p:spPr>
          <a:xfrm>
            <a:off x="4726641" y="5956590"/>
            <a:ext cx="2991972" cy="350081"/>
          </a:xfrm>
          <a:prstGeom prst="rect">
            <a:avLst/>
          </a:prstGeom>
        </p:spPr>
      </p:pic>
      <p:pic>
        <p:nvPicPr>
          <p:cNvPr id="12" name="Picture 11" descr="Your Journey.">
            <a:extLst>
              <a:ext uri="{FF2B5EF4-FFF2-40B4-BE49-F238E27FC236}">
                <a16:creationId xmlns:a16="http://schemas.microsoft.com/office/drawing/2014/main" id="{B42463A8-5D58-FC38-EB47-66AEF402F7A4}"/>
              </a:ext>
            </a:extLst>
          </p:cNvPr>
          <p:cNvPicPr>
            <a:picLocks noChangeAspect="1"/>
          </p:cNvPicPr>
          <p:nvPr/>
        </p:nvPicPr>
        <p:blipFill rotWithShape="1">
          <a:blip r:embed="rId4"/>
          <a:srcRect r="67618" b="-7432"/>
          <a:stretch/>
        </p:blipFill>
        <p:spPr>
          <a:xfrm>
            <a:off x="1862219" y="5956590"/>
            <a:ext cx="2516841" cy="350081"/>
          </a:xfrm>
          <a:prstGeom prst="rect">
            <a:avLst/>
          </a:prstGeom>
        </p:spPr>
      </p:pic>
      <p:sp>
        <p:nvSpPr>
          <p:cNvPr id="15" name="TextBox 14">
            <a:extLst>
              <a:ext uri="{FF2B5EF4-FFF2-40B4-BE49-F238E27FC236}">
                <a16:creationId xmlns:a16="http://schemas.microsoft.com/office/drawing/2014/main" id="{DD3BF76A-85C0-C7D8-955D-171DF456CBB7}"/>
              </a:ext>
            </a:extLst>
          </p:cNvPr>
          <p:cNvSpPr txBox="1"/>
          <p:nvPr/>
        </p:nvSpPr>
        <p:spPr>
          <a:xfrm>
            <a:off x="1782855" y="6564023"/>
            <a:ext cx="8626289" cy="200055"/>
          </a:xfrm>
          <a:prstGeom prst="rect">
            <a:avLst/>
          </a:prstGeom>
          <a:noFill/>
        </p:spPr>
        <p:txBody>
          <a:bodyPr wrap="square" rtlCol="0">
            <a:spAutoFit/>
          </a:bodyPr>
          <a:lstStyle/>
          <a:p>
            <a:pPr algn="ctr"/>
            <a:r>
              <a:rPr lang="en-US" sz="700" dirty="0">
                <a:solidFill>
                  <a:schemeClr val="bg1"/>
                </a:solidFill>
                <a:effectLst/>
                <a:latin typeface="Arial" panose="020B0604020202020204" pitchFamily="34" charset="0"/>
              </a:rPr>
              <a:t>UA is an affirmative action/equal opportunity employer, educational institution and provider and prohibits illegal discrimination against any individual: www.alaska.edu/nondiscrimination.</a:t>
            </a:r>
          </a:p>
        </p:txBody>
      </p:sp>
      <p:pic>
        <p:nvPicPr>
          <p:cNvPr id="9" name="Picture 8">
            <a:extLst>
              <a:ext uri="{FF2B5EF4-FFF2-40B4-BE49-F238E27FC236}">
                <a16:creationId xmlns:a16="http://schemas.microsoft.com/office/drawing/2014/main" id="{257B2F40-EAE9-3D4E-7999-D1962A57E360}"/>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120504" y="108222"/>
            <a:ext cx="3904904" cy="906191"/>
          </a:xfrm>
          <a:prstGeom prst="rect">
            <a:avLst/>
          </a:prstGeom>
        </p:spPr>
      </p:pic>
    </p:spTree>
    <p:extLst>
      <p:ext uri="{BB962C8B-B14F-4D97-AF65-F5344CB8AC3E}">
        <p14:creationId xmlns:p14="http://schemas.microsoft.com/office/powerpoint/2010/main" val="20180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1000"/>
                                        <p:tgtEl>
                                          <p:spTgt spid="2"/>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1000"/>
                                        <p:tgtEl>
                                          <p:spTgt spid="12"/>
                                        </p:tgtEl>
                                      </p:cBhvr>
                                    </p:animEffect>
                                  </p:childTnLst>
                                </p:cTn>
                              </p:par>
                            </p:childTnLst>
                          </p:cTn>
                        </p:par>
                        <p:par>
                          <p:cTn id="15" fill="hold">
                            <p:stCondLst>
                              <p:cond delay="3000"/>
                            </p:stCondLst>
                            <p:childTnLst>
                              <p:par>
                                <p:cTn id="16" presetID="9"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1000"/>
                                        <p:tgtEl>
                                          <p:spTgt spid="13"/>
                                        </p:tgtEl>
                                      </p:cBhvr>
                                    </p:animEffect>
                                  </p:childTnLst>
                                </p:cTn>
                              </p:par>
                            </p:childTnLst>
                          </p:cTn>
                        </p:par>
                        <p:par>
                          <p:cTn id="19" fill="hold">
                            <p:stCondLst>
                              <p:cond delay="4000"/>
                            </p:stCondLst>
                            <p:childTnLst>
                              <p:par>
                                <p:cTn id="20" presetID="9" presetClass="entr" presetSubtype="0"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D9C6-423E-2128-3EFC-745B90CCEE46}"/>
              </a:ext>
            </a:extLst>
          </p:cNvPr>
          <p:cNvSpPr>
            <a:spLocks noGrp="1"/>
          </p:cNvSpPr>
          <p:nvPr>
            <p:ph type="title"/>
          </p:nvPr>
        </p:nvSpPr>
        <p:spPr/>
        <p:txBody>
          <a:bodyPr/>
          <a:lstStyle/>
          <a:p>
            <a:r>
              <a:rPr lang="en-US" dirty="0"/>
              <a:t>What is the Landscape Survey</a:t>
            </a:r>
          </a:p>
        </p:txBody>
      </p:sp>
      <p:sp>
        <p:nvSpPr>
          <p:cNvPr id="3" name="Content Placeholder 2">
            <a:extLst>
              <a:ext uri="{FF2B5EF4-FFF2-40B4-BE49-F238E27FC236}">
                <a16:creationId xmlns:a16="http://schemas.microsoft.com/office/drawing/2014/main" id="{A5C0948F-AEB5-38BE-A0E4-3A897E3270B1}"/>
              </a:ext>
            </a:extLst>
          </p:cNvPr>
          <p:cNvSpPr>
            <a:spLocks noGrp="1"/>
          </p:cNvSpPr>
          <p:nvPr>
            <p:ph sz="half" idx="2"/>
          </p:nvPr>
        </p:nvSpPr>
        <p:spPr>
          <a:xfrm>
            <a:off x="459698" y="1127696"/>
            <a:ext cx="5386917" cy="5027481"/>
          </a:xfrm>
        </p:spPr>
        <p:txBody>
          <a:bodyPr>
            <a:noAutofit/>
          </a:bodyPr>
          <a:lstStyle/>
          <a:p>
            <a:r>
              <a:rPr lang="en-US" sz="2700" b="1" dirty="0">
                <a:latin typeface="Roboto Condensed" panose="02000000000000000000" pitchFamily="2" charset="0"/>
                <a:ea typeface="Roboto Condensed" panose="02000000000000000000" pitchFamily="2" charset="0"/>
                <a:cs typeface="Roboto Condensed" panose="02000000000000000000" pitchFamily="2" charset="0"/>
              </a:rPr>
              <a:t>A process to better understand how areas are intentionally creating student-focused opportunities around the Core Competencies</a:t>
            </a:r>
            <a:br>
              <a:rPr lang="en-US" sz="2700" b="1" dirty="0">
                <a:latin typeface="Roboto Condensed" panose="02000000000000000000" pitchFamily="2" charset="0"/>
                <a:ea typeface="Roboto Condensed" panose="02000000000000000000" pitchFamily="2" charset="0"/>
                <a:cs typeface="Roboto Condensed" panose="02000000000000000000" pitchFamily="2" charset="0"/>
              </a:rPr>
            </a:br>
            <a:r>
              <a:rPr lang="en-US" sz="2700" b="1" dirty="0">
                <a:latin typeface="Roboto Condensed" panose="02000000000000000000" pitchFamily="2" charset="0"/>
                <a:ea typeface="Roboto Condensed" panose="02000000000000000000" pitchFamily="2" charset="0"/>
                <a:cs typeface="Roboto Condensed" panose="02000000000000000000" pitchFamily="2" charset="0"/>
              </a:rPr>
              <a:t> </a:t>
            </a:r>
          </a:p>
          <a:p>
            <a:r>
              <a:rPr lang="en-US" sz="2700" b="1" dirty="0">
                <a:latin typeface="Roboto Condensed" panose="02000000000000000000" pitchFamily="2" charset="0"/>
                <a:ea typeface="Roboto Condensed" panose="02000000000000000000" pitchFamily="2" charset="0"/>
                <a:cs typeface="Roboto Condensed" panose="02000000000000000000" pitchFamily="2" charset="0"/>
              </a:rPr>
              <a:t>To clarify what is currently happening, and what is being planned</a:t>
            </a:r>
          </a:p>
          <a:p>
            <a:endParaRPr lang="en-US" sz="2700" b="1" dirty="0">
              <a:latin typeface="Roboto Condensed" panose="02000000000000000000" pitchFamily="2" charset="0"/>
              <a:ea typeface="Roboto Condensed" panose="02000000000000000000" pitchFamily="2" charset="0"/>
              <a:cs typeface="Roboto Condensed" panose="02000000000000000000" pitchFamily="2" charset="0"/>
            </a:endParaRPr>
          </a:p>
          <a:p>
            <a:r>
              <a:rPr lang="en-US" sz="2700" b="1" dirty="0">
                <a:latin typeface="Roboto Condensed" panose="02000000000000000000" pitchFamily="2" charset="0"/>
                <a:ea typeface="Roboto Condensed" panose="02000000000000000000" pitchFamily="2" charset="0"/>
                <a:cs typeface="Roboto Condensed" panose="02000000000000000000" pitchFamily="2" charset="0"/>
              </a:rPr>
              <a:t>Focused on Non-Academic programs across all campuses </a:t>
            </a:r>
          </a:p>
        </p:txBody>
      </p:sp>
      <p:sp>
        <p:nvSpPr>
          <p:cNvPr id="11" name="Content Placeholder 10">
            <a:extLst>
              <a:ext uri="{FF2B5EF4-FFF2-40B4-BE49-F238E27FC236}">
                <a16:creationId xmlns:a16="http://schemas.microsoft.com/office/drawing/2014/main" id="{313DCF98-4821-2ABD-56EF-B6297B17819E}"/>
              </a:ext>
            </a:extLst>
          </p:cNvPr>
          <p:cNvSpPr>
            <a:spLocks noGrp="1"/>
          </p:cNvSpPr>
          <p:nvPr>
            <p:ph sz="quarter" idx="4"/>
          </p:nvPr>
        </p:nvSpPr>
        <p:spPr>
          <a:xfrm>
            <a:off x="5966085" y="1063128"/>
            <a:ext cx="6026045" cy="5156615"/>
          </a:xfrm>
        </p:spPr>
        <p:txBody>
          <a:bodyPr numCol="2">
            <a:noAutofit/>
          </a:bodyPr>
          <a:lstStyle/>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Advising</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ANSEP</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Athletics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CAFE/Faculty Success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Campus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Career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Carolyn Floyd Library</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CCEL</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Consortium Library</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Dean of Students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Disability Support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Educational Technology</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Employee Experience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Facilities and Campus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Financial Aid</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First Year Experience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Graduate School</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Honors College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Information Technology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IT</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Kodiak Business Office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Kodiak Student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Learning Resource Center</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Library</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Military and Veteran Student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Multicultural Student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Native Student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Office of Education Abroad</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Okeson Library</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Registrar's Office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Residence Life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Student Engagement and Inclusion</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Student Housing</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Student Life and Leadership</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Student Services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UAA Advising</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UAA Learning Commons</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UAA Middle College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University Police</a:t>
            </a:r>
          </a:p>
          <a:p>
            <a:r>
              <a:rPr lang="en-US" sz="1000" b="1" dirty="0">
                <a:latin typeface="Roboto Condensed" panose="02000000000000000000" pitchFamily="2" charset="0"/>
                <a:ea typeface="Roboto Condensed" panose="02000000000000000000" pitchFamily="2" charset="0"/>
                <a:cs typeface="Roboto Condensed" panose="02000000000000000000" pitchFamily="2" charset="0"/>
              </a:rPr>
              <a:t>Whitney Museum</a:t>
            </a:r>
            <a:endParaRPr lang="en-US" sz="1000" dirty="0"/>
          </a:p>
        </p:txBody>
      </p:sp>
    </p:spTree>
    <p:extLst>
      <p:ext uri="{BB962C8B-B14F-4D97-AF65-F5344CB8AC3E}">
        <p14:creationId xmlns:p14="http://schemas.microsoft.com/office/powerpoint/2010/main" val="346572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Flowchart for the landscape survey, showing the questions asked depending on whether the program is currently helping students develop a competency, or planning an activity to help students develop one">
            <a:extLst>
              <a:ext uri="{FF2B5EF4-FFF2-40B4-BE49-F238E27FC236}">
                <a16:creationId xmlns:a16="http://schemas.microsoft.com/office/drawing/2014/main" id="{504D1E6B-7AC1-9BC9-AEF7-4B1ED8BB2619}"/>
              </a:ext>
            </a:extLst>
          </p:cNvPr>
          <p:cNvGraphicFramePr>
            <a:graphicFrameLocks noGrp="1"/>
          </p:cNvGraphicFramePr>
          <p:nvPr>
            <p:ph sz="half" idx="4"/>
            <p:extLst>
              <p:ext uri="{D42A27DB-BD31-4B8C-83A1-F6EECF244321}">
                <p14:modId xmlns:p14="http://schemas.microsoft.com/office/powerpoint/2010/main" val="148415165"/>
              </p:ext>
            </p:extLst>
          </p:nvPr>
        </p:nvGraphicFramePr>
        <p:xfrm>
          <a:off x="609601" y="849757"/>
          <a:ext cx="11284744" cy="578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D82DDC3-760D-CDC0-F6BA-65FB5C9F1CD8}"/>
              </a:ext>
            </a:extLst>
          </p:cNvPr>
          <p:cNvSpPr txBox="1"/>
          <p:nvPr/>
        </p:nvSpPr>
        <p:spPr>
          <a:xfrm>
            <a:off x="3781425" y="1213991"/>
            <a:ext cx="533400" cy="369332"/>
          </a:xfrm>
          <a:prstGeom prst="rect">
            <a:avLst/>
          </a:prstGeom>
          <a:noFill/>
        </p:spPr>
        <p:txBody>
          <a:bodyPr wrap="square" rtlCol="0">
            <a:spAutoFit/>
          </a:bodyPr>
          <a:lstStyle/>
          <a:p>
            <a:r>
              <a:rPr lang="en-US" dirty="0"/>
              <a:t>Yes</a:t>
            </a:r>
          </a:p>
        </p:txBody>
      </p:sp>
      <p:sp>
        <p:nvSpPr>
          <p:cNvPr id="9" name="TextBox 8">
            <a:extLst>
              <a:ext uri="{FF2B5EF4-FFF2-40B4-BE49-F238E27FC236}">
                <a16:creationId xmlns:a16="http://schemas.microsoft.com/office/drawing/2014/main" id="{277760C7-AC16-2DE0-70F3-111568F8AF24}"/>
              </a:ext>
            </a:extLst>
          </p:cNvPr>
          <p:cNvSpPr txBox="1"/>
          <p:nvPr/>
        </p:nvSpPr>
        <p:spPr>
          <a:xfrm>
            <a:off x="7877177" y="1131399"/>
            <a:ext cx="533400" cy="369332"/>
          </a:xfrm>
          <a:prstGeom prst="rect">
            <a:avLst/>
          </a:prstGeom>
          <a:noFill/>
        </p:spPr>
        <p:txBody>
          <a:bodyPr wrap="square" rtlCol="0">
            <a:spAutoFit/>
          </a:bodyPr>
          <a:lstStyle/>
          <a:p>
            <a:r>
              <a:rPr lang="en-US" dirty="0"/>
              <a:t>No</a:t>
            </a:r>
          </a:p>
        </p:txBody>
      </p:sp>
      <p:sp>
        <p:nvSpPr>
          <p:cNvPr id="2" name="Title 1">
            <a:extLst>
              <a:ext uri="{FF2B5EF4-FFF2-40B4-BE49-F238E27FC236}">
                <a16:creationId xmlns:a16="http://schemas.microsoft.com/office/drawing/2014/main" id="{441DD9C6-423E-2128-3EFC-745B90CCEE46}"/>
              </a:ext>
            </a:extLst>
          </p:cNvPr>
          <p:cNvSpPr>
            <a:spLocks noGrp="1"/>
          </p:cNvSpPr>
          <p:nvPr>
            <p:ph type="title"/>
          </p:nvPr>
        </p:nvSpPr>
        <p:spPr/>
        <p:txBody>
          <a:bodyPr/>
          <a:lstStyle/>
          <a:p>
            <a:r>
              <a:rPr lang="en-US" dirty="0"/>
              <a:t>What is the Landscape Survey </a:t>
            </a:r>
            <a:r>
              <a:rPr lang="en-US" sz="200" dirty="0">
                <a:solidFill>
                  <a:schemeClr val="bg1"/>
                </a:solidFill>
              </a:rPr>
              <a:t>2</a:t>
            </a:r>
          </a:p>
        </p:txBody>
      </p:sp>
    </p:spTree>
    <p:extLst>
      <p:ext uri="{BB962C8B-B14F-4D97-AF65-F5344CB8AC3E}">
        <p14:creationId xmlns:p14="http://schemas.microsoft.com/office/powerpoint/2010/main" val="132748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AA's Engineering and Industry Building, Parrish Bridge, and Health Sciences Building (Photo by James Evans, UAA)">
            <a:extLst>
              <a:ext uri="{FF2B5EF4-FFF2-40B4-BE49-F238E27FC236}">
                <a16:creationId xmlns:a16="http://schemas.microsoft.com/office/drawing/2014/main" id="{E6526171-A408-D896-3D50-061D20934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138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D7ED59-3650-DDC1-9684-8B3C63235BB6}"/>
              </a:ext>
            </a:extLst>
          </p:cNvPr>
          <p:cNvSpPr>
            <a:spLocks noGrp="1"/>
          </p:cNvSpPr>
          <p:nvPr>
            <p:ph type="ctrTitle"/>
          </p:nvPr>
        </p:nvSpPr>
        <p:spPr>
          <a:xfrm>
            <a:off x="1524000" y="555675"/>
            <a:ext cx="9144000" cy="921433"/>
          </a:xfrm>
        </p:spPr>
        <p:txBody>
          <a:bodyPr/>
          <a:lstStyle/>
          <a:p>
            <a:r>
              <a:rPr lang="en-US" sz="4400" b="1" dirty="0">
                <a:solidFill>
                  <a:srgbClr val="004D37"/>
                </a:solidFill>
                <a:latin typeface="+mn-lt"/>
              </a:rPr>
              <a:t>Discussion and next steps</a:t>
            </a:r>
          </a:p>
        </p:txBody>
      </p:sp>
    </p:spTree>
    <p:extLst>
      <p:ext uri="{BB962C8B-B14F-4D97-AF65-F5344CB8AC3E}">
        <p14:creationId xmlns:p14="http://schemas.microsoft.com/office/powerpoint/2010/main" val="2897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4736D6-2118-4B2E-A50A-28F73AF4CD00}"/>
              </a:ext>
            </a:extLst>
          </p:cNvPr>
          <p:cNvSpPr>
            <a:spLocks noGrp="1"/>
          </p:cNvSpPr>
          <p:nvPr>
            <p:ph type="ctrTitle"/>
          </p:nvPr>
        </p:nvSpPr>
        <p:spPr>
          <a:xfrm>
            <a:off x="1524000" y="1188720"/>
            <a:ext cx="9144000" cy="1199917"/>
          </a:xfrm>
        </p:spPr>
        <p:txBody>
          <a:bodyPr/>
          <a:lstStyle/>
          <a:p>
            <a:r>
              <a:rPr lang="en-US" b="1" dirty="0">
                <a:solidFill>
                  <a:srgbClr val="004D37"/>
                </a:solidFill>
              </a:rPr>
              <a:t>Keynote:</a:t>
            </a:r>
          </a:p>
        </p:txBody>
      </p:sp>
      <p:sp>
        <p:nvSpPr>
          <p:cNvPr id="8" name="Subtitle 7">
            <a:extLst>
              <a:ext uri="{FF2B5EF4-FFF2-40B4-BE49-F238E27FC236}">
                <a16:creationId xmlns:a16="http://schemas.microsoft.com/office/drawing/2014/main" id="{3F4C58CD-411A-4CC5-A93C-2C142B618A83}"/>
              </a:ext>
            </a:extLst>
          </p:cNvPr>
          <p:cNvSpPr>
            <a:spLocks noGrp="1"/>
          </p:cNvSpPr>
          <p:nvPr>
            <p:ph type="subTitle" idx="1"/>
          </p:nvPr>
        </p:nvSpPr>
        <p:spPr>
          <a:xfrm>
            <a:off x="1524000" y="2813602"/>
            <a:ext cx="9144000" cy="1655762"/>
          </a:xfrm>
        </p:spPr>
        <p:txBody>
          <a:bodyPr/>
          <a:lstStyle/>
          <a:p>
            <a:r>
              <a:rPr lang="en-US" sz="3200" i="1" dirty="0"/>
              <a:t>Meaningful and sustainable assessment: What does UAA student learning and success evidence suggest and how can you use it in deep and meaningful ways?</a:t>
            </a:r>
            <a:endParaRPr lang="en-US" sz="3200" dirty="0"/>
          </a:p>
        </p:txBody>
      </p:sp>
    </p:spTree>
    <p:extLst>
      <p:ext uri="{BB962C8B-B14F-4D97-AF65-F5344CB8AC3E}">
        <p14:creationId xmlns:p14="http://schemas.microsoft.com/office/powerpoint/2010/main" val="400099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8C26-4A45-4781-8BA2-C7229370546F}"/>
              </a:ext>
            </a:extLst>
          </p:cNvPr>
          <p:cNvSpPr>
            <a:spLocks noGrp="1"/>
          </p:cNvSpPr>
          <p:nvPr>
            <p:ph type="ctrTitle"/>
          </p:nvPr>
        </p:nvSpPr>
        <p:spPr>
          <a:xfrm>
            <a:off x="908538" y="2838938"/>
            <a:ext cx="10374923" cy="1180123"/>
          </a:xfrm>
        </p:spPr>
        <p:txBody>
          <a:bodyPr/>
          <a:lstStyle/>
          <a:p>
            <a:r>
              <a:rPr lang="en-US" b="1" dirty="0">
                <a:solidFill>
                  <a:srgbClr val="004D37"/>
                </a:solidFill>
              </a:rPr>
              <a:t>Break – Starting again at 10:30</a:t>
            </a:r>
          </a:p>
        </p:txBody>
      </p:sp>
    </p:spTree>
    <p:extLst>
      <p:ext uri="{BB962C8B-B14F-4D97-AF65-F5344CB8AC3E}">
        <p14:creationId xmlns:p14="http://schemas.microsoft.com/office/powerpoint/2010/main" val="2707333524"/>
      </p:ext>
    </p:extLst>
  </p:cSld>
  <p:clrMapOvr>
    <a:masterClrMapping/>
  </p:clrMapOvr>
</p:sld>
</file>

<file path=ppt/theme/theme1.xml><?xml version="1.0" encoding="utf-8"?>
<a:theme xmlns:a="http://schemas.openxmlformats.org/drawingml/2006/main" name="Office Theme">
  <a:themeElements>
    <a:clrScheme name="UAA">
      <a:dk1>
        <a:srgbClr val="000000"/>
      </a:dk1>
      <a:lt1>
        <a:srgbClr val="FFFFFF"/>
      </a:lt1>
      <a:dk2>
        <a:srgbClr val="00583D"/>
      </a:dk2>
      <a:lt2>
        <a:srgbClr val="CBC7C2"/>
      </a:lt2>
      <a:accent1>
        <a:srgbClr val="2B806C"/>
      </a:accent1>
      <a:accent2>
        <a:srgbClr val="4EA685"/>
      </a:accent2>
      <a:accent3>
        <a:srgbClr val="FFC425"/>
      </a:accent3>
      <a:accent4>
        <a:srgbClr val="FF8300"/>
      </a:accent4>
      <a:accent5>
        <a:srgbClr val="C64727"/>
      </a:accent5>
      <a:accent6>
        <a:srgbClr val="908E86"/>
      </a:accent6>
      <a:hlink>
        <a:srgbClr val="FF8300"/>
      </a:hlink>
      <a:folHlink>
        <a:srgbClr val="908E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4538</TotalTime>
  <Words>1075</Words>
  <Application>Microsoft Office PowerPoint</Application>
  <PresentationFormat>Widescreen</PresentationFormat>
  <Paragraphs>108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Roboto Condensed</vt:lpstr>
      <vt:lpstr>Roboto Condensed Light</vt:lpstr>
      <vt:lpstr>Office Theme</vt:lpstr>
      <vt:lpstr>Institutional Accreditation - Year of Self Reflection -</vt:lpstr>
      <vt:lpstr>Evidence of the Core Competencies across the institution</vt:lpstr>
      <vt:lpstr>The Core Competencies</vt:lpstr>
      <vt:lpstr>Summer 2024 Non-Academic Landscape Survey</vt:lpstr>
      <vt:lpstr>What is the Landscape Survey</vt:lpstr>
      <vt:lpstr>What is the Landscape Survey 2</vt:lpstr>
      <vt:lpstr>Discussion and next steps</vt:lpstr>
      <vt:lpstr>Keynote:</vt:lpstr>
      <vt:lpstr>Break – Starting again at 10:30</vt:lpstr>
      <vt:lpstr>Dual Mission Visioning</vt:lpstr>
      <vt:lpstr>Dual Mission – ACE Definition</vt:lpstr>
      <vt:lpstr>Visioning</vt:lpstr>
      <vt:lpstr>Dual Mission of the Future</vt:lpstr>
      <vt:lpstr>Reflection on the Dual Mission visioning conversation</vt:lpstr>
      <vt:lpstr>Next steps in the accreditation process and how you can help</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AY2024-2025 Accreditation Kickoff PowerPoint</dc:title>
  <dc:creator>Microsoft Office User</dc:creator>
  <cp:lastModifiedBy>Megan Carlson</cp:lastModifiedBy>
  <cp:revision>123</cp:revision>
  <dcterms:created xsi:type="dcterms:W3CDTF">2024-08-07T19:15:08Z</dcterms:created>
  <dcterms:modified xsi:type="dcterms:W3CDTF">2024-09-16T20:49:33Z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